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634" r:id="rId2"/>
    <p:sldId id="311" r:id="rId3"/>
    <p:sldId id="636" r:id="rId4"/>
    <p:sldId id="1193" r:id="rId5"/>
    <p:sldId id="1185" r:id="rId6"/>
    <p:sldId id="1186" r:id="rId7"/>
    <p:sldId id="1187" r:id="rId8"/>
    <p:sldId id="1189" r:id="rId9"/>
    <p:sldId id="1190" r:id="rId10"/>
    <p:sldId id="1188" r:id="rId11"/>
    <p:sldId id="1192" r:id="rId12"/>
    <p:sldId id="1194" r:id="rId13"/>
    <p:sldId id="631"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FB3460-C31C-B544-86FB-306593C4E0A6}">
          <p14:sldIdLst>
            <p14:sldId id="634"/>
            <p14:sldId id="311"/>
            <p14:sldId id="636"/>
            <p14:sldId id="1193"/>
            <p14:sldId id="1185"/>
            <p14:sldId id="1186"/>
            <p14:sldId id="1187"/>
            <p14:sldId id="1189"/>
            <p14:sldId id="1190"/>
            <p14:sldId id="1188"/>
            <p14:sldId id="1192"/>
            <p14:sldId id="1194"/>
            <p14:sldId id="631"/>
          </p14:sldIdLst>
        </p14:section>
      </p14:sectionLst>
    </p:ext>
    <p:ext uri="{EFAFB233-063F-42B5-8137-9DF3F51BA10A}">
      <p15:sldGuideLst xmlns:p15="http://schemas.microsoft.com/office/powerpoint/2012/main">
        <p15:guide id="1" orient="horz" pos="1620">
          <p15:clr>
            <a:srgbClr val="A4A3A4"/>
          </p15:clr>
        </p15:guide>
        <p15:guide id="2" orient="horz" pos="1560">
          <p15:clr>
            <a:srgbClr val="A4A3A4"/>
          </p15:clr>
        </p15:guide>
        <p15:guide id="3" orient="horz" pos="2129">
          <p15:clr>
            <a:srgbClr val="A4A3A4"/>
          </p15:clr>
        </p15:guide>
        <p15:guide id="4" pos="4889">
          <p15:clr>
            <a:srgbClr val="A4A3A4"/>
          </p15:clr>
        </p15:guide>
        <p15:guide id="5" pos="2881">
          <p15:clr>
            <a:srgbClr val="A4A3A4"/>
          </p15:clr>
        </p15:guide>
        <p15:guide id="6" pos="192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2931"/>
    <a:srgbClr val="EE373D"/>
    <a:srgbClr val="191139"/>
    <a:srgbClr val="DC2C3D"/>
    <a:srgbClr val="BA1F2E"/>
    <a:srgbClr val="CF2B52"/>
    <a:srgbClr val="FF66FF"/>
    <a:srgbClr val="CC446B"/>
    <a:srgbClr val="DE3A3A"/>
    <a:srgbClr val="72F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2827" autoAdjust="0"/>
  </p:normalViewPr>
  <p:slideViewPr>
    <p:cSldViewPr snapToGrid="0">
      <p:cViewPr varScale="1">
        <p:scale>
          <a:sx n="91" d="100"/>
          <a:sy n="91" d="100"/>
        </p:scale>
        <p:origin x="726" y="84"/>
      </p:cViewPr>
      <p:guideLst>
        <p:guide orient="horz" pos="1620"/>
        <p:guide orient="horz" pos="1560"/>
        <p:guide orient="horz" pos="2129"/>
        <p:guide pos="4889"/>
        <p:guide pos="2881"/>
        <p:guide pos="1922"/>
      </p:guideLst>
    </p:cSldViewPr>
  </p:slideViewPr>
  <p:notesTextViewPr>
    <p:cViewPr>
      <p:scale>
        <a:sx n="3" d="2"/>
        <a:sy n="3" d="2"/>
      </p:scale>
      <p:origin x="0" y="0"/>
    </p:cViewPr>
  </p:notesTextViewPr>
  <p:sorterViewPr>
    <p:cViewPr>
      <p:scale>
        <a:sx n="100" d="100"/>
        <a:sy n="100" d="100"/>
      </p:scale>
      <p:origin x="0" y="2272"/>
    </p:cViewPr>
  </p:sorterViewPr>
  <p:notesViewPr>
    <p:cSldViewPr snapToGrid="0">
      <p:cViewPr varScale="1">
        <p:scale>
          <a:sx n="83" d="100"/>
          <a:sy n="83" d="100"/>
        </p:scale>
        <p:origin x="-31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010DE-71D8-4298-B11D-274C4B1CF8D4}"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n-US"/>
        </a:p>
      </dgm:t>
    </dgm:pt>
    <dgm:pt modelId="{537354B8-3710-4D5B-B156-0D155A541F55}">
      <dgm:prSet phldrT="[Text]"/>
      <dgm:spPr/>
      <dgm:t>
        <a:bodyPr/>
        <a:lstStyle/>
        <a:p>
          <a:pPr>
            <a:buClr>
              <a:srgbClr val="FFC000"/>
            </a:buClr>
            <a:buFont typeface="Wingdings" panose="05000000000000000000" pitchFamily="2" charset="2"/>
            <a:buChar char="q"/>
          </a:pPr>
          <a:r>
            <a:rPr lang="en-US" i="1" u="sng" dirty="0">
              <a:latin typeface="Cambria" panose="02040503050406030204" pitchFamily="18" charset="0"/>
              <a:cs typeface="Arial" panose="020B0604020202020204" pitchFamily="34" charset="0"/>
            </a:rPr>
            <a:t>Cambridge Dictionary (Online): </a:t>
          </a:r>
          <a:endParaRPr lang="en-US" dirty="0"/>
        </a:p>
      </dgm:t>
    </dgm:pt>
    <dgm:pt modelId="{5B4FE8F3-C306-4A8A-BCA7-D38EC8CC28A3}" type="parTrans" cxnId="{2E8E50B1-B1E2-4A51-8EF7-538FA8A50408}">
      <dgm:prSet/>
      <dgm:spPr/>
      <dgm:t>
        <a:bodyPr/>
        <a:lstStyle/>
        <a:p>
          <a:endParaRPr lang="en-US"/>
        </a:p>
      </dgm:t>
    </dgm:pt>
    <dgm:pt modelId="{EE4DE1BC-C390-4EC3-8876-4DF5E28F130F}" type="sibTrans" cxnId="{2E8E50B1-B1E2-4A51-8EF7-538FA8A50408}">
      <dgm:prSet/>
      <dgm:spPr/>
      <dgm:t>
        <a:bodyPr/>
        <a:lstStyle/>
        <a:p>
          <a:endParaRPr lang="en-US"/>
        </a:p>
      </dgm:t>
    </dgm:pt>
    <dgm:pt modelId="{9C6B8746-9F65-46B6-82CB-C890604AA784}">
      <dgm:prSet/>
      <dgm:spPr/>
      <dgm:t>
        <a:bodyPr/>
        <a:lstStyle/>
        <a:p>
          <a:r>
            <a:rPr lang="en-US" dirty="0">
              <a:latin typeface="Cambria" panose="02040503050406030204" pitchFamily="18" charset="0"/>
              <a:cs typeface="Arial" panose="020B0604020202020204" pitchFamily="34" charset="0"/>
            </a:rPr>
            <a:t>“the idea that a company should be interested in and willing to help </a:t>
          </a:r>
          <a:r>
            <a:rPr lang="en-US" b="1" u="sng" dirty="0">
              <a:latin typeface="Cambria" panose="02040503050406030204" pitchFamily="18" charset="0"/>
              <a:cs typeface="Arial" panose="020B0604020202020204" pitchFamily="34" charset="0"/>
            </a:rPr>
            <a:t>society and the environment</a:t>
          </a:r>
          <a:r>
            <a:rPr lang="en-US" dirty="0">
              <a:latin typeface="Cambria" panose="02040503050406030204" pitchFamily="18" charset="0"/>
              <a:cs typeface="Arial" panose="020B0604020202020204" pitchFamily="34" charset="0"/>
            </a:rPr>
            <a:t> as well as be concerned about the products and profits it makes”</a:t>
          </a:r>
          <a:r>
            <a:rPr lang="en-US" b="1" dirty="0">
              <a:latin typeface="Cambria" panose="02040503050406030204" pitchFamily="18" charset="0"/>
              <a:cs typeface="Arial" panose="020B0604020202020204" pitchFamily="34" charset="0"/>
            </a:rPr>
            <a:t> </a:t>
          </a:r>
        </a:p>
      </dgm:t>
    </dgm:pt>
    <dgm:pt modelId="{465B6BC9-7744-42DD-B7CA-7EEAAD8E44BA}" type="parTrans" cxnId="{4A29F758-65E2-450A-A0ED-8214B1A7CA5C}">
      <dgm:prSet/>
      <dgm:spPr/>
      <dgm:t>
        <a:bodyPr/>
        <a:lstStyle/>
        <a:p>
          <a:endParaRPr lang="en-US"/>
        </a:p>
      </dgm:t>
    </dgm:pt>
    <dgm:pt modelId="{856E315F-413A-4B64-A4E5-D7DCD46CD280}" type="sibTrans" cxnId="{4A29F758-65E2-450A-A0ED-8214B1A7CA5C}">
      <dgm:prSet/>
      <dgm:spPr/>
      <dgm:t>
        <a:bodyPr/>
        <a:lstStyle/>
        <a:p>
          <a:endParaRPr lang="en-US"/>
        </a:p>
      </dgm:t>
    </dgm:pt>
    <dgm:pt modelId="{FB208D37-9332-4119-A68E-28FEE49D8E2A}">
      <dgm:prSet/>
      <dgm:spPr/>
      <dgm:t>
        <a:bodyPr/>
        <a:lstStyle/>
        <a:p>
          <a:r>
            <a:rPr lang="en-US" i="1" u="sng" dirty="0">
              <a:latin typeface="Cambria" panose="02040503050406030204" pitchFamily="18" charset="0"/>
              <a:cs typeface="Arial" panose="020B0604020202020204" pitchFamily="34" charset="0"/>
            </a:rPr>
            <a:t>Collins Dictionary (Online):</a:t>
          </a:r>
        </a:p>
      </dgm:t>
    </dgm:pt>
    <dgm:pt modelId="{1E65A4F4-14EF-47BC-859F-A7860B788972}" type="parTrans" cxnId="{F9986B9B-139D-4163-A714-B8C0CC561AC4}">
      <dgm:prSet/>
      <dgm:spPr/>
      <dgm:t>
        <a:bodyPr/>
        <a:lstStyle/>
        <a:p>
          <a:endParaRPr lang="en-US"/>
        </a:p>
      </dgm:t>
    </dgm:pt>
    <dgm:pt modelId="{D205B43A-D4E4-4A7B-8297-2204229966DC}" type="sibTrans" cxnId="{F9986B9B-139D-4163-A714-B8C0CC561AC4}">
      <dgm:prSet/>
      <dgm:spPr/>
      <dgm:t>
        <a:bodyPr/>
        <a:lstStyle/>
        <a:p>
          <a:endParaRPr lang="en-US"/>
        </a:p>
      </dgm:t>
    </dgm:pt>
    <dgm:pt modelId="{9BEC955A-D020-4514-B0F2-54A898862270}">
      <dgm:prSet/>
      <dgm:spPr/>
      <dgm:t>
        <a:bodyPr/>
        <a:lstStyle/>
        <a:p>
          <a:r>
            <a:rPr lang="en-US" dirty="0">
              <a:latin typeface="Cambria" panose="02040503050406030204" pitchFamily="18" charset="0"/>
              <a:cs typeface="Arial" panose="020B0604020202020204" pitchFamily="34" charset="0"/>
            </a:rPr>
            <a:t>“the incorporation of ethical elements, such as the </a:t>
          </a:r>
          <a:r>
            <a:rPr lang="en-US" b="1" u="sng" dirty="0">
              <a:latin typeface="Cambria" panose="02040503050406030204" pitchFamily="18" charset="0"/>
              <a:cs typeface="Arial" panose="020B0604020202020204" pitchFamily="34" charset="0"/>
            </a:rPr>
            <a:t>public interest and environmental concern</a:t>
          </a:r>
          <a:r>
            <a:rPr lang="en-US" dirty="0">
              <a:latin typeface="Cambria" panose="02040503050406030204" pitchFamily="18" charset="0"/>
              <a:cs typeface="Arial" panose="020B0604020202020204" pitchFamily="34" charset="0"/>
            </a:rPr>
            <a:t>, into the planning of business strategy” </a:t>
          </a:r>
        </a:p>
      </dgm:t>
    </dgm:pt>
    <dgm:pt modelId="{72CFE37D-763A-4120-95CD-492ABED2BD36}" type="parTrans" cxnId="{08463797-04D0-42D8-A6B6-C7F695A60E21}">
      <dgm:prSet/>
      <dgm:spPr/>
      <dgm:t>
        <a:bodyPr/>
        <a:lstStyle/>
        <a:p>
          <a:endParaRPr lang="en-US"/>
        </a:p>
      </dgm:t>
    </dgm:pt>
    <dgm:pt modelId="{3BC58293-6A7B-4578-9DD2-730B1751DA58}" type="sibTrans" cxnId="{08463797-04D0-42D8-A6B6-C7F695A60E21}">
      <dgm:prSet/>
      <dgm:spPr/>
      <dgm:t>
        <a:bodyPr/>
        <a:lstStyle/>
        <a:p>
          <a:endParaRPr lang="en-US"/>
        </a:p>
      </dgm:t>
    </dgm:pt>
    <dgm:pt modelId="{037B496B-6584-4111-A67D-EFA434F1063D}">
      <dgm:prSet/>
      <dgm:spPr/>
      <dgm:t>
        <a:bodyPr/>
        <a:lstStyle/>
        <a:p>
          <a:r>
            <a:rPr lang="en-US" i="1" u="sng">
              <a:latin typeface="Cambria" panose="02040503050406030204" pitchFamily="18" charset="0"/>
              <a:cs typeface="Arial" panose="020B0604020202020204" pitchFamily="34" charset="0"/>
            </a:rPr>
            <a:t>Business Dictionary (Online): </a:t>
          </a:r>
          <a:endParaRPr lang="en-US" i="1" u="sng" dirty="0">
            <a:latin typeface="Cambria" panose="02040503050406030204" pitchFamily="18" charset="0"/>
            <a:cs typeface="Arial" panose="020B0604020202020204" pitchFamily="34" charset="0"/>
          </a:endParaRPr>
        </a:p>
      </dgm:t>
    </dgm:pt>
    <dgm:pt modelId="{0B1C4B73-FC0B-4130-A233-478C60A88430}" type="parTrans" cxnId="{B3158C2A-D4CE-4994-88A0-89ED536479BD}">
      <dgm:prSet/>
      <dgm:spPr/>
      <dgm:t>
        <a:bodyPr/>
        <a:lstStyle/>
        <a:p>
          <a:endParaRPr lang="en-US"/>
        </a:p>
      </dgm:t>
    </dgm:pt>
    <dgm:pt modelId="{BCDA4A3A-DA2A-4A21-AD90-CA2BFFFA9985}" type="sibTrans" cxnId="{B3158C2A-D4CE-4994-88A0-89ED536479BD}">
      <dgm:prSet/>
      <dgm:spPr/>
      <dgm:t>
        <a:bodyPr/>
        <a:lstStyle/>
        <a:p>
          <a:endParaRPr lang="en-US"/>
        </a:p>
      </dgm:t>
    </dgm:pt>
    <dgm:pt modelId="{AA37A17C-1BDE-4541-9400-24EAF629468B}">
      <dgm:prSet/>
      <dgm:spPr/>
      <dgm:t>
        <a:bodyPr/>
        <a:lstStyle/>
        <a:p>
          <a:r>
            <a:rPr lang="en-US" dirty="0">
              <a:latin typeface="Cambria" panose="02040503050406030204" pitchFamily="18" charset="0"/>
              <a:cs typeface="Arial" panose="020B0604020202020204" pitchFamily="34" charset="0"/>
            </a:rPr>
            <a:t>“A company's sense of </a:t>
          </a:r>
          <a:r>
            <a:rPr lang="en-US" b="1" u="sng" dirty="0">
              <a:latin typeface="Cambria" panose="02040503050406030204" pitchFamily="18" charset="0"/>
              <a:cs typeface="Arial" panose="020B0604020202020204" pitchFamily="34" charset="0"/>
            </a:rPr>
            <a:t>responsibility towards the community and environment</a:t>
          </a:r>
          <a:r>
            <a:rPr lang="en-US" dirty="0">
              <a:latin typeface="Cambria" panose="02040503050406030204" pitchFamily="18" charset="0"/>
              <a:cs typeface="Arial" panose="020B0604020202020204" pitchFamily="34" charset="0"/>
            </a:rPr>
            <a:t> (both ecological and social) in which it operates” </a:t>
          </a:r>
        </a:p>
      </dgm:t>
    </dgm:pt>
    <dgm:pt modelId="{8CA5770B-A205-4989-BCA3-5E1F4C28562C}" type="parTrans" cxnId="{BC9D41FB-0353-438C-B53D-1F786F653526}">
      <dgm:prSet/>
      <dgm:spPr/>
      <dgm:t>
        <a:bodyPr/>
        <a:lstStyle/>
        <a:p>
          <a:endParaRPr lang="en-US"/>
        </a:p>
      </dgm:t>
    </dgm:pt>
    <dgm:pt modelId="{6CD0AEE3-C84A-4F4F-A61D-B354F13EBBC8}" type="sibTrans" cxnId="{BC9D41FB-0353-438C-B53D-1F786F653526}">
      <dgm:prSet/>
      <dgm:spPr/>
      <dgm:t>
        <a:bodyPr/>
        <a:lstStyle/>
        <a:p>
          <a:endParaRPr lang="en-US"/>
        </a:p>
      </dgm:t>
    </dgm:pt>
    <dgm:pt modelId="{A52B9171-3C90-48B8-A2A6-B44066CBB277}" type="pres">
      <dgm:prSet presAssocID="{EFB010DE-71D8-4298-B11D-274C4B1CF8D4}" presName="diagram" presStyleCnt="0">
        <dgm:presLayoutVars>
          <dgm:dir/>
          <dgm:resizeHandles val="exact"/>
        </dgm:presLayoutVars>
      </dgm:prSet>
      <dgm:spPr/>
    </dgm:pt>
    <dgm:pt modelId="{5303332A-F6D2-4E17-91F5-FA273C0CE5B2}" type="pres">
      <dgm:prSet presAssocID="{537354B8-3710-4D5B-B156-0D155A541F55}" presName="node" presStyleLbl="node1" presStyleIdx="0" presStyleCnt="3" custScaleX="115173" custLinFactNeighborX="-26" custLinFactNeighborY="6714">
        <dgm:presLayoutVars>
          <dgm:bulletEnabled val="1"/>
        </dgm:presLayoutVars>
      </dgm:prSet>
      <dgm:spPr/>
    </dgm:pt>
    <dgm:pt modelId="{CF02E2E4-D1C1-4EB5-B1EE-3279F610FD4E}" type="pres">
      <dgm:prSet presAssocID="{EE4DE1BC-C390-4EC3-8876-4DF5E28F130F}" presName="sibTrans" presStyleCnt="0"/>
      <dgm:spPr/>
    </dgm:pt>
    <dgm:pt modelId="{08BB838F-57B3-4292-AC4C-80B5D64DED21}" type="pres">
      <dgm:prSet presAssocID="{FB208D37-9332-4119-A68E-28FEE49D8E2A}" presName="node" presStyleLbl="node1" presStyleIdx="1" presStyleCnt="3" custScaleX="112590" custLinFactNeighborX="2991" custLinFactNeighborY="6229">
        <dgm:presLayoutVars>
          <dgm:bulletEnabled val="1"/>
        </dgm:presLayoutVars>
      </dgm:prSet>
      <dgm:spPr/>
    </dgm:pt>
    <dgm:pt modelId="{95D868FD-0B99-4947-98E5-F2BE16005158}" type="pres">
      <dgm:prSet presAssocID="{D205B43A-D4E4-4A7B-8297-2204229966DC}" presName="sibTrans" presStyleCnt="0"/>
      <dgm:spPr/>
    </dgm:pt>
    <dgm:pt modelId="{D7A1A616-52A7-41CE-9918-BF12A9564E18}" type="pres">
      <dgm:prSet presAssocID="{037B496B-6584-4111-A67D-EFA434F1063D}" presName="node" presStyleLbl="node1" presStyleIdx="2" presStyleCnt="3" custScaleX="129151">
        <dgm:presLayoutVars>
          <dgm:bulletEnabled val="1"/>
        </dgm:presLayoutVars>
      </dgm:prSet>
      <dgm:spPr/>
    </dgm:pt>
  </dgm:ptLst>
  <dgm:cxnLst>
    <dgm:cxn modelId="{3EE07911-9A69-4FCB-B806-402EDE2BF45A}" type="presOf" srcId="{9C6B8746-9F65-46B6-82CB-C890604AA784}" destId="{5303332A-F6D2-4E17-91F5-FA273C0CE5B2}" srcOrd="0" destOrd="1" presId="urn:microsoft.com/office/officeart/2005/8/layout/default"/>
    <dgm:cxn modelId="{B3158C2A-D4CE-4994-88A0-89ED536479BD}" srcId="{EFB010DE-71D8-4298-B11D-274C4B1CF8D4}" destId="{037B496B-6584-4111-A67D-EFA434F1063D}" srcOrd="2" destOrd="0" parTransId="{0B1C4B73-FC0B-4130-A233-478C60A88430}" sibTransId="{BCDA4A3A-DA2A-4A21-AD90-CA2BFFFA9985}"/>
    <dgm:cxn modelId="{4A29F758-65E2-450A-A0ED-8214B1A7CA5C}" srcId="{537354B8-3710-4D5B-B156-0D155A541F55}" destId="{9C6B8746-9F65-46B6-82CB-C890604AA784}" srcOrd="0" destOrd="0" parTransId="{465B6BC9-7744-42DD-B7CA-7EEAAD8E44BA}" sibTransId="{856E315F-413A-4B64-A4E5-D7DCD46CD280}"/>
    <dgm:cxn modelId="{3DCBF15A-8C92-451E-9833-32AC0055FEFE}" type="presOf" srcId="{037B496B-6584-4111-A67D-EFA434F1063D}" destId="{D7A1A616-52A7-41CE-9918-BF12A9564E18}" srcOrd="0" destOrd="0" presId="urn:microsoft.com/office/officeart/2005/8/layout/default"/>
    <dgm:cxn modelId="{3CE4B488-DA4D-4DF1-B2B9-1791940FD334}" type="presOf" srcId="{FB208D37-9332-4119-A68E-28FEE49D8E2A}" destId="{08BB838F-57B3-4292-AC4C-80B5D64DED21}" srcOrd="0" destOrd="0" presId="urn:microsoft.com/office/officeart/2005/8/layout/default"/>
    <dgm:cxn modelId="{7998B98C-CE4F-4565-A094-0757865A49E7}" type="presOf" srcId="{537354B8-3710-4D5B-B156-0D155A541F55}" destId="{5303332A-F6D2-4E17-91F5-FA273C0CE5B2}" srcOrd="0" destOrd="0" presId="urn:microsoft.com/office/officeart/2005/8/layout/default"/>
    <dgm:cxn modelId="{B28F6B92-C00E-4725-AC4A-A56A3BCE17ED}" type="presOf" srcId="{EFB010DE-71D8-4298-B11D-274C4B1CF8D4}" destId="{A52B9171-3C90-48B8-A2A6-B44066CBB277}" srcOrd="0" destOrd="0" presId="urn:microsoft.com/office/officeart/2005/8/layout/default"/>
    <dgm:cxn modelId="{BB7E4C92-D520-42A6-8917-6F8F291DF016}" type="presOf" srcId="{AA37A17C-1BDE-4541-9400-24EAF629468B}" destId="{D7A1A616-52A7-41CE-9918-BF12A9564E18}" srcOrd="0" destOrd="1" presId="urn:microsoft.com/office/officeart/2005/8/layout/default"/>
    <dgm:cxn modelId="{08463797-04D0-42D8-A6B6-C7F695A60E21}" srcId="{FB208D37-9332-4119-A68E-28FEE49D8E2A}" destId="{9BEC955A-D020-4514-B0F2-54A898862270}" srcOrd="0" destOrd="0" parTransId="{72CFE37D-763A-4120-95CD-492ABED2BD36}" sibTransId="{3BC58293-6A7B-4578-9DD2-730B1751DA58}"/>
    <dgm:cxn modelId="{F9986B9B-139D-4163-A714-B8C0CC561AC4}" srcId="{EFB010DE-71D8-4298-B11D-274C4B1CF8D4}" destId="{FB208D37-9332-4119-A68E-28FEE49D8E2A}" srcOrd="1" destOrd="0" parTransId="{1E65A4F4-14EF-47BC-859F-A7860B788972}" sibTransId="{D205B43A-D4E4-4A7B-8297-2204229966DC}"/>
    <dgm:cxn modelId="{2E8E50B1-B1E2-4A51-8EF7-538FA8A50408}" srcId="{EFB010DE-71D8-4298-B11D-274C4B1CF8D4}" destId="{537354B8-3710-4D5B-B156-0D155A541F55}" srcOrd="0" destOrd="0" parTransId="{5B4FE8F3-C306-4A8A-BCA7-D38EC8CC28A3}" sibTransId="{EE4DE1BC-C390-4EC3-8876-4DF5E28F130F}"/>
    <dgm:cxn modelId="{0FCDEBBB-840A-4507-A9A0-6EF19472255F}" type="presOf" srcId="{9BEC955A-D020-4514-B0F2-54A898862270}" destId="{08BB838F-57B3-4292-AC4C-80B5D64DED21}" srcOrd="0" destOrd="1" presId="urn:microsoft.com/office/officeart/2005/8/layout/default"/>
    <dgm:cxn modelId="{BC9D41FB-0353-438C-B53D-1F786F653526}" srcId="{037B496B-6584-4111-A67D-EFA434F1063D}" destId="{AA37A17C-1BDE-4541-9400-24EAF629468B}" srcOrd="0" destOrd="0" parTransId="{8CA5770B-A205-4989-BCA3-5E1F4C28562C}" sibTransId="{6CD0AEE3-C84A-4F4F-A61D-B354F13EBBC8}"/>
    <dgm:cxn modelId="{5B909F92-FD91-4C71-8501-829549B75784}" type="presParOf" srcId="{A52B9171-3C90-48B8-A2A6-B44066CBB277}" destId="{5303332A-F6D2-4E17-91F5-FA273C0CE5B2}" srcOrd="0" destOrd="0" presId="urn:microsoft.com/office/officeart/2005/8/layout/default"/>
    <dgm:cxn modelId="{021218DD-DC42-49D7-88BA-E5CACFB001FE}" type="presParOf" srcId="{A52B9171-3C90-48B8-A2A6-B44066CBB277}" destId="{CF02E2E4-D1C1-4EB5-B1EE-3279F610FD4E}" srcOrd="1" destOrd="0" presId="urn:microsoft.com/office/officeart/2005/8/layout/default"/>
    <dgm:cxn modelId="{A385C9BC-1EA6-4564-8A8E-654846F10908}" type="presParOf" srcId="{A52B9171-3C90-48B8-A2A6-B44066CBB277}" destId="{08BB838F-57B3-4292-AC4C-80B5D64DED21}" srcOrd="2" destOrd="0" presId="urn:microsoft.com/office/officeart/2005/8/layout/default"/>
    <dgm:cxn modelId="{AA5A8C32-FC94-423D-ADD5-008DB02566C1}" type="presParOf" srcId="{A52B9171-3C90-48B8-A2A6-B44066CBB277}" destId="{95D868FD-0B99-4947-98E5-F2BE16005158}" srcOrd="3" destOrd="0" presId="urn:microsoft.com/office/officeart/2005/8/layout/default"/>
    <dgm:cxn modelId="{03914EB7-886C-4F8B-A651-11ADEB3E67DB}" type="presParOf" srcId="{A52B9171-3C90-48B8-A2A6-B44066CBB277}" destId="{D7A1A616-52A7-41CE-9918-BF12A9564E1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CAF39-182E-4B33-9C1B-8CD07AD6900C}" type="doc">
      <dgm:prSet loTypeId="urn:microsoft.com/office/officeart/2005/8/layout/hList6" loCatId="list" qsTypeId="urn:microsoft.com/office/officeart/2005/8/quickstyle/simple2" qsCatId="simple" csTypeId="urn:microsoft.com/office/officeart/2005/8/colors/colorful4" csCatId="colorful" phldr="1"/>
      <dgm:spPr/>
      <dgm:t>
        <a:bodyPr/>
        <a:lstStyle/>
        <a:p>
          <a:endParaRPr lang="en-US"/>
        </a:p>
      </dgm:t>
    </dgm:pt>
    <dgm:pt modelId="{4F2D22C1-61D4-4C04-A795-8B89C93C8D83}">
      <dgm:prSet phldrT="[Text]"/>
      <dgm:spPr/>
      <dgm:t>
        <a:bodyPr/>
        <a:lstStyle/>
        <a:p>
          <a:r>
            <a:rPr lang="en-US" dirty="0">
              <a:latin typeface="Cambria" panose="02040503050406030204" pitchFamily="18" charset="0"/>
              <a:cs typeface="Arial" panose="020B0604020202020204" pitchFamily="34" charset="0"/>
            </a:rPr>
            <a:t>Philanthropic activities such as blood donation drives, cancer runs, charitable donations for good causes, etc.</a:t>
          </a:r>
          <a:endParaRPr lang="en-US" dirty="0"/>
        </a:p>
      </dgm:t>
    </dgm:pt>
    <dgm:pt modelId="{24A7A594-A2F9-4C3F-89CE-F99E806C421C}" type="parTrans" cxnId="{FDA29CA9-3659-4A74-B000-CD78B3BF4153}">
      <dgm:prSet/>
      <dgm:spPr/>
      <dgm:t>
        <a:bodyPr/>
        <a:lstStyle/>
        <a:p>
          <a:endParaRPr lang="en-US"/>
        </a:p>
      </dgm:t>
    </dgm:pt>
    <dgm:pt modelId="{26225CE0-5D92-4A61-AFCB-63395A7FCC09}" type="sibTrans" cxnId="{FDA29CA9-3659-4A74-B000-CD78B3BF4153}">
      <dgm:prSet/>
      <dgm:spPr/>
      <dgm:t>
        <a:bodyPr/>
        <a:lstStyle/>
        <a:p>
          <a:endParaRPr lang="en-US"/>
        </a:p>
      </dgm:t>
    </dgm:pt>
    <dgm:pt modelId="{33B88268-6521-4259-A4AC-DE5F6A0EEF2C}">
      <dgm:prSet/>
      <dgm:spPr/>
      <dgm:t>
        <a:bodyPr/>
        <a:lstStyle/>
        <a:p>
          <a:r>
            <a:rPr lang="en-US" dirty="0">
              <a:latin typeface="Cambria" panose="02040503050406030204" pitchFamily="18" charset="0"/>
              <a:cs typeface="Arial" panose="020B0604020202020204" pitchFamily="34" charset="0"/>
            </a:rPr>
            <a:t>Community wellness activities such as provision of access to clean water, public toilets and sanitation, mosquito nets and sanitary pads.</a:t>
          </a:r>
        </a:p>
      </dgm:t>
    </dgm:pt>
    <dgm:pt modelId="{7B4D3E41-F277-43FC-8D4F-5E3970601BA6}" type="parTrans" cxnId="{A9B087CB-3186-4E1A-91FA-F91192E3DABF}">
      <dgm:prSet/>
      <dgm:spPr/>
      <dgm:t>
        <a:bodyPr/>
        <a:lstStyle/>
        <a:p>
          <a:endParaRPr lang="en-US"/>
        </a:p>
      </dgm:t>
    </dgm:pt>
    <dgm:pt modelId="{FD5DA1D7-1F7F-4BE7-BBBC-DD8671BA29A2}" type="sibTrans" cxnId="{A9B087CB-3186-4E1A-91FA-F91192E3DABF}">
      <dgm:prSet/>
      <dgm:spPr/>
      <dgm:t>
        <a:bodyPr/>
        <a:lstStyle/>
        <a:p>
          <a:endParaRPr lang="en-US"/>
        </a:p>
      </dgm:t>
    </dgm:pt>
    <dgm:pt modelId="{C5BCA8B5-C27E-45B1-B516-66AFE89FF97A}">
      <dgm:prSet/>
      <dgm:spPr/>
      <dgm:t>
        <a:bodyPr/>
        <a:lstStyle/>
        <a:p>
          <a:r>
            <a:rPr lang="en-US" dirty="0">
              <a:latin typeface="Cambria" panose="02040503050406030204" pitchFamily="18" charset="0"/>
              <a:cs typeface="Arial" panose="020B0604020202020204" pitchFamily="34" charset="0"/>
            </a:rPr>
            <a:t>Infrastructure developments such as construction of roads, health and education facilities, police posts, etc. </a:t>
          </a:r>
        </a:p>
      </dgm:t>
    </dgm:pt>
    <dgm:pt modelId="{28FB4EDD-284A-4E13-9C2B-83A3F32D22D3}" type="parTrans" cxnId="{AE528CD9-0FF4-468F-B969-8531ED31E249}">
      <dgm:prSet/>
      <dgm:spPr/>
      <dgm:t>
        <a:bodyPr/>
        <a:lstStyle/>
        <a:p>
          <a:endParaRPr lang="en-US"/>
        </a:p>
      </dgm:t>
    </dgm:pt>
    <dgm:pt modelId="{B00A3F7E-7992-4A5E-8CB8-D6E8C0C76646}" type="sibTrans" cxnId="{AE528CD9-0FF4-468F-B969-8531ED31E249}">
      <dgm:prSet/>
      <dgm:spPr/>
      <dgm:t>
        <a:bodyPr/>
        <a:lstStyle/>
        <a:p>
          <a:endParaRPr lang="en-US"/>
        </a:p>
      </dgm:t>
    </dgm:pt>
    <dgm:pt modelId="{FBB147FB-BCB1-4314-AFF8-77A9BE85D373}">
      <dgm:prSet/>
      <dgm:spPr/>
      <dgm:t>
        <a:bodyPr/>
        <a:lstStyle/>
        <a:p>
          <a:r>
            <a:rPr lang="en-US" dirty="0">
              <a:latin typeface="Cambria" panose="02040503050406030204" pitchFamily="18" charset="0"/>
              <a:cs typeface="Arial" panose="020B0604020202020204" pitchFamily="34" charset="0"/>
            </a:rPr>
            <a:t>Skills and capacity building through trainings and academic scholarships.  </a:t>
          </a:r>
        </a:p>
      </dgm:t>
    </dgm:pt>
    <dgm:pt modelId="{5D0938B1-3E49-44E9-B525-8D11C2377548}" type="parTrans" cxnId="{7840A58B-0D8D-4E4D-BE44-B04EC98BF9D4}">
      <dgm:prSet/>
      <dgm:spPr/>
      <dgm:t>
        <a:bodyPr/>
        <a:lstStyle/>
        <a:p>
          <a:endParaRPr lang="en-US"/>
        </a:p>
      </dgm:t>
    </dgm:pt>
    <dgm:pt modelId="{7FC25732-1354-4C9D-9A50-B25680B3D81D}" type="sibTrans" cxnId="{7840A58B-0D8D-4E4D-BE44-B04EC98BF9D4}">
      <dgm:prSet/>
      <dgm:spPr/>
      <dgm:t>
        <a:bodyPr/>
        <a:lstStyle/>
        <a:p>
          <a:endParaRPr lang="en-US"/>
        </a:p>
      </dgm:t>
    </dgm:pt>
    <dgm:pt modelId="{A719A235-D9A5-4EAE-B3C1-3B5B1580BDAB}">
      <dgm:prSet/>
      <dgm:spPr/>
      <dgm:t>
        <a:bodyPr/>
        <a:lstStyle/>
        <a:p>
          <a:r>
            <a:rPr lang="en-US">
              <a:latin typeface="Cambria" panose="02040503050406030204" pitchFamily="18" charset="0"/>
              <a:cs typeface="Arial" panose="020B0604020202020204" pitchFamily="34" charset="0"/>
            </a:rPr>
            <a:t>Promotion of agriculture through provision of agricultural inputs.</a:t>
          </a:r>
          <a:endParaRPr lang="en-US" dirty="0">
            <a:latin typeface="Cambria" panose="02040503050406030204" pitchFamily="18" charset="0"/>
            <a:cs typeface="Arial" panose="020B0604020202020204" pitchFamily="34" charset="0"/>
          </a:endParaRPr>
        </a:p>
      </dgm:t>
    </dgm:pt>
    <dgm:pt modelId="{84F65BB4-AFEA-4297-AAE2-1902E2B59156}" type="parTrans" cxnId="{DEF5327F-7C89-4E09-A811-4F42B8AD1CF8}">
      <dgm:prSet/>
      <dgm:spPr/>
      <dgm:t>
        <a:bodyPr/>
        <a:lstStyle/>
        <a:p>
          <a:endParaRPr lang="en-US"/>
        </a:p>
      </dgm:t>
    </dgm:pt>
    <dgm:pt modelId="{B4CBB557-F7BE-4B18-8A82-CA3CD96BC9A3}" type="sibTrans" cxnId="{DEF5327F-7C89-4E09-A811-4F42B8AD1CF8}">
      <dgm:prSet/>
      <dgm:spPr/>
      <dgm:t>
        <a:bodyPr/>
        <a:lstStyle/>
        <a:p>
          <a:endParaRPr lang="en-US"/>
        </a:p>
      </dgm:t>
    </dgm:pt>
    <dgm:pt modelId="{E60C4A0A-373C-402B-9FF1-FDDD96CABBC6}" type="pres">
      <dgm:prSet presAssocID="{46FCAF39-182E-4B33-9C1B-8CD07AD6900C}" presName="Name0" presStyleCnt="0">
        <dgm:presLayoutVars>
          <dgm:dir/>
          <dgm:resizeHandles val="exact"/>
        </dgm:presLayoutVars>
      </dgm:prSet>
      <dgm:spPr/>
    </dgm:pt>
    <dgm:pt modelId="{F826A252-BFBF-4595-AF3C-935B3C9437F7}" type="pres">
      <dgm:prSet presAssocID="{4F2D22C1-61D4-4C04-A795-8B89C93C8D83}" presName="node" presStyleLbl="node1" presStyleIdx="0" presStyleCnt="5">
        <dgm:presLayoutVars>
          <dgm:bulletEnabled val="1"/>
        </dgm:presLayoutVars>
      </dgm:prSet>
      <dgm:spPr/>
    </dgm:pt>
    <dgm:pt modelId="{94238C74-8BD3-4B24-88A0-EA36919D5C24}" type="pres">
      <dgm:prSet presAssocID="{26225CE0-5D92-4A61-AFCB-63395A7FCC09}" presName="sibTrans" presStyleCnt="0"/>
      <dgm:spPr/>
    </dgm:pt>
    <dgm:pt modelId="{8BCBB4BC-9CE1-4A00-BF54-40488E2392AE}" type="pres">
      <dgm:prSet presAssocID="{33B88268-6521-4259-A4AC-DE5F6A0EEF2C}" presName="node" presStyleLbl="node1" presStyleIdx="1" presStyleCnt="5">
        <dgm:presLayoutVars>
          <dgm:bulletEnabled val="1"/>
        </dgm:presLayoutVars>
      </dgm:prSet>
      <dgm:spPr/>
    </dgm:pt>
    <dgm:pt modelId="{7C138397-051F-43D2-8EFC-BBC4384BEFD3}" type="pres">
      <dgm:prSet presAssocID="{FD5DA1D7-1F7F-4BE7-BBBC-DD8671BA29A2}" presName="sibTrans" presStyleCnt="0"/>
      <dgm:spPr/>
    </dgm:pt>
    <dgm:pt modelId="{07CB768B-06B6-40B9-B169-A0AF6066A863}" type="pres">
      <dgm:prSet presAssocID="{C5BCA8B5-C27E-45B1-B516-66AFE89FF97A}" presName="node" presStyleLbl="node1" presStyleIdx="2" presStyleCnt="5">
        <dgm:presLayoutVars>
          <dgm:bulletEnabled val="1"/>
        </dgm:presLayoutVars>
      </dgm:prSet>
      <dgm:spPr/>
    </dgm:pt>
    <dgm:pt modelId="{F28CC8DA-D247-4639-AD40-6EF3B44E4311}" type="pres">
      <dgm:prSet presAssocID="{B00A3F7E-7992-4A5E-8CB8-D6E8C0C76646}" presName="sibTrans" presStyleCnt="0"/>
      <dgm:spPr/>
    </dgm:pt>
    <dgm:pt modelId="{6F4E62B6-257D-4CA9-8955-BFFE16C37197}" type="pres">
      <dgm:prSet presAssocID="{FBB147FB-BCB1-4314-AFF8-77A9BE85D373}" presName="node" presStyleLbl="node1" presStyleIdx="3" presStyleCnt="5" custLinFactNeighborX="1">
        <dgm:presLayoutVars>
          <dgm:bulletEnabled val="1"/>
        </dgm:presLayoutVars>
      </dgm:prSet>
      <dgm:spPr/>
    </dgm:pt>
    <dgm:pt modelId="{48192666-DF9B-467E-897E-E33195CDDCAE}" type="pres">
      <dgm:prSet presAssocID="{7FC25732-1354-4C9D-9A50-B25680B3D81D}" presName="sibTrans" presStyleCnt="0"/>
      <dgm:spPr/>
    </dgm:pt>
    <dgm:pt modelId="{9F5389AF-ED44-45EA-BA6A-8C37CE83A216}" type="pres">
      <dgm:prSet presAssocID="{A719A235-D9A5-4EAE-B3C1-3B5B1580BDAB}" presName="node" presStyleLbl="node1" presStyleIdx="4" presStyleCnt="5" custLinFactNeighborX="1">
        <dgm:presLayoutVars>
          <dgm:bulletEnabled val="1"/>
        </dgm:presLayoutVars>
      </dgm:prSet>
      <dgm:spPr/>
    </dgm:pt>
  </dgm:ptLst>
  <dgm:cxnLst>
    <dgm:cxn modelId="{43855703-D54E-4649-BE1C-ECBC50F914CE}" type="presOf" srcId="{A719A235-D9A5-4EAE-B3C1-3B5B1580BDAB}" destId="{9F5389AF-ED44-45EA-BA6A-8C37CE83A216}" srcOrd="0" destOrd="0" presId="urn:microsoft.com/office/officeart/2005/8/layout/hList6"/>
    <dgm:cxn modelId="{397C7717-7DCE-44A9-839F-6524716A2789}" type="presOf" srcId="{FBB147FB-BCB1-4314-AFF8-77A9BE85D373}" destId="{6F4E62B6-257D-4CA9-8955-BFFE16C37197}" srcOrd="0" destOrd="0" presId="urn:microsoft.com/office/officeart/2005/8/layout/hList6"/>
    <dgm:cxn modelId="{26749E3B-1F2F-49A0-B0E3-26FE88317C09}" type="presOf" srcId="{46FCAF39-182E-4B33-9C1B-8CD07AD6900C}" destId="{E60C4A0A-373C-402B-9FF1-FDDD96CABBC6}" srcOrd="0" destOrd="0" presId="urn:microsoft.com/office/officeart/2005/8/layout/hList6"/>
    <dgm:cxn modelId="{B976E27D-BD17-46EB-AE31-BB5B73076D19}" type="presOf" srcId="{33B88268-6521-4259-A4AC-DE5F6A0EEF2C}" destId="{8BCBB4BC-9CE1-4A00-BF54-40488E2392AE}" srcOrd="0" destOrd="0" presId="urn:microsoft.com/office/officeart/2005/8/layout/hList6"/>
    <dgm:cxn modelId="{DEF5327F-7C89-4E09-A811-4F42B8AD1CF8}" srcId="{46FCAF39-182E-4B33-9C1B-8CD07AD6900C}" destId="{A719A235-D9A5-4EAE-B3C1-3B5B1580BDAB}" srcOrd="4" destOrd="0" parTransId="{84F65BB4-AFEA-4297-AAE2-1902E2B59156}" sibTransId="{B4CBB557-F7BE-4B18-8A82-CA3CD96BC9A3}"/>
    <dgm:cxn modelId="{7840A58B-0D8D-4E4D-BE44-B04EC98BF9D4}" srcId="{46FCAF39-182E-4B33-9C1B-8CD07AD6900C}" destId="{FBB147FB-BCB1-4314-AFF8-77A9BE85D373}" srcOrd="3" destOrd="0" parTransId="{5D0938B1-3E49-44E9-B525-8D11C2377548}" sibTransId="{7FC25732-1354-4C9D-9A50-B25680B3D81D}"/>
    <dgm:cxn modelId="{FDA29CA9-3659-4A74-B000-CD78B3BF4153}" srcId="{46FCAF39-182E-4B33-9C1B-8CD07AD6900C}" destId="{4F2D22C1-61D4-4C04-A795-8B89C93C8D83}" srcOrd="0" destOrd="0" parTransId="{24A7A594-A2F9-4C3F-89CE-F99E806C421C}" sibTransId="{26225CE0-5D92-4A61-AFCB-63395A7FCC09}"/>
    <dgm:cxn modelId="{7FA112BE-9A9A-47AB-A1F7-504F750C547B}" type="presOf" srcId="{C5BCA8B5-C27E-45B1-B516-66AFE89FF97A}" destId="{07CB768B-06B6-40B9-B169-A0AF6066A863}" srcOrd="0" destOrd="0" presId="urn:microsoft.com/office/officeart/2005/8/layout/hList6"/>
    <dgm:cxn modelId="{62F3ADC0-3845-4675-A4D7-0C50DC6B3023}" type="presOf" srcId="{4F2D22C1-61D4-4C04-A795-8B89C93C8D83}" destId="{F826A252-BFBF-4595-AF3C-935B3C9437F7}" srcOrd="0" destOrd="0" presId="urn:microsoft.com/office/officeart/2005/8/layout/hList6"/>
    <dgm:cxn modelId="{A9B087CB-3186-4E1A-91FA-F91192E3DABF}" srcId="{46FCAF39-182E-4B33-9C1B-8CD07AD6900C}" destId="{33B88268-6521-4259-A4AC-DE5F6A0EEF2C}" srcOrd="1" destOrd="0" parTransId="{7B4D3E41-F277-43FC-8D4F-5E3970601BA6}" sibTransId="{FD5DA1D7-1F7F-4BE7-BBBC-DD8671BA29A2}"/>
    <dgm:cxn modelId="{AE528CD9-0FF4-468F-B969-8531ED31E249}" srcId="{46FCAF39-182E-4B33-9C1B-8CD07AD6900C}" destId="{C5BCA8B5-C27E-45B1-B516-66AFE89FF97A}" srcOrd="2" destOrd="0" parTransId="{28FB4EDD-284A-4E13-9C2B-83A3F32D22D3}" sibTransId="{B00A3F7E-7992-4A5E-8CB8-D6E8C0C76646}"/>
    <dgm:cxn modelId="{6C5E94FA-0E35-41B1-9BB3-1789D86E3291}" type="presParOf" srcId="{E60C4A0A-373C-402B-9FF1-FDDD96CABBC6}" destId="{F826A252-BFBF-4595-AF3C-935B3C9437F7}" srcOrd="0" destOrd="0" presId="urn:microsoft.com/office/officeart/2005/8/layout/hList6"/>
    <dgm:cxn modelId="{25F71A88-BF62-4854-A6CA-FBDB38654C74}" type="presParOf" srcId="{E60C4A0A-373C-402B-9FF1-FDDD96CABBC6}" destId="{94238C74-8BD3-4B24-88A0-EA36919D5C24}" srcOrd="1" destOrd="0" presId="urn:microsoft.com/office/officeart/2005/8/layout/hList6"/>
    <dgm:cxn modelId="{35C69049-A88F-4DB6-98C3-9D3F7A21BF81}" type="presParOf" srcId="{E60C4A0A-373C-402B-9FF1-FDDD96CABBC6}" destId="{8BCBB4BC-9CE1-4A00-BF54-40488E2392AE}" srcOrd="2" destOrd="0" presId="urn:microsoft.com/office/officeart/2005/8/layout/hList6"/>
    <dgm:cxn modelId="{5B2EA7F3-8557-49A3-9456-F339B98491A7}" type="presParOf" srcId="{E60C4A0A-373C-402B-9FF1-FDDD96CABBC6}" destId="{7C138397-051F-43D2-8EFC-BBC4384BEFD3}" srcOrd="3" destOrd="0" presId="urn:microsoft.com/office/officeart/2005/8/layout/hList6"/>
    <dgm:cxn modelId="{08B426F9-3142-48E8-BBDB-C3E8A888A6CC}" type="presParOf" srcId="{E60C4A0A-373C-402B-9FF1-FDDD96CABBC6}" destId="{07CB768B-06B6-40B9-B169-A0AF6066A863}" srcOrd="4" destOrd="0" presId="urn:microsoft.com/office/officeart/2005/8/layout/hList6"/>
    <dgm:cxn modelId="{A2D1BDA2-6385-4CD6-AD2E-FC25232F2773}" type="presParOf" srcId="{E60C4A0A-373C-402B-9FF1-FDDD96CABBC6}" destId="{F28CC8DA-D247-4639-AD40-6EF3B44E4311}" srcOrd="5" destOrd="0" presId="urn:microsoft.com/office/officeart/2005/8/layout/hList6"/>
    <dgm:cxn modelId="{60D9362B-4B89-436D-BC44-FA649CEB0986}" type="presParOf" srcId="{E60C4A0A-373C-402B-9FF1-FDDD96CABBC6}" destId="{6F4E62B6-257D-4CA9-8955-BFFE16C37197}" srcOrd="6" destOrd="0" presId="urn:microsoft.com/office/officeart/2005/8/layout/hList6"/>
    <dgm:cxn modelId="{B62C0F12-DA2C-4A28-8DBC-880EAF7B295C}" type="presParOf" srcId="{E60C4A0A-373C-402B-9FF1-FDDD96CABBC6}" destId="{48192666-DF9B-467E-897E-E33195CDDCAE}" srcOrd="7" destOrd="0" presId="urn:microsoft.com/office/officeart/2005/8/layout/hList6"/>
    <dgm:cxn modelId="{957AE386-660E-455C-A181-F7E65D533F09}" type="presParOf" srcId="{E60C4A0A-373C-402B-9FF1-FDDD96CABBC6}" destId="{9F5389AF-ED44-45EA-BA6A-8C37CE83A216}"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3332A-F6D2-4E17-91F5-FA273C0CE5B2}">
      <dsp:nvSpPr>
        <dsp:cNvPr id="0" name=""/>
        <dsp:cNvSpPr/>
      </dsp:nvSpPr>
      <dsp:spPr>
        <a:xfrm>
          <a:off x="423689" y="127908"/>
          <a:ext cx="3643719" cy="1898215"/>
        </a:xfrm>
        <a:prstGeom prst="rect">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Clr>
              <a:srgbClr val="FFC000"/>
            </a:buClr>
            <a:buFont typeface="Wingdings" panose="05000000000000000000" pitchFamily="2" charset="2"/>
            <a:buNone/>
          </a:pPr>
          <a:r>
            <a:rPr lang="en-US" sz="2000" i="1" u="sng" kern="1200" dirty="0">
              <a:latin typeface="Cambria" panose="02040503050406030204" pitchFamily="18" charset="0"/>
              <a:cs typeface="Arial" panose="020B0604020202020204" pitchFamily="34" charset="0"/>
            </a:rPr>
            <a:t>Cambridge Dictionary (Online): </a:t>
          </a:r>
          <a:endParaRPr lang="en-US" sz="2000" kern="1200" dirty="0"/>
        </a:p>
        <a:p>
          <a:pPr marL="171450" lvl="1" indent="-171450" algn="l" defTabSz="711200">
            <a:lnSpc>
              <a:spcPct val="90000"/>
            </a:lnSpc>
            <a:spcBef>
              <a:spcPct val="0"/>
            </a:spcBef>
            <a:spcAft>
              <a:spcPct val="15000"/>
            </a:spcAft>
            <a:buChar char="•"/>
          </a:pPr>
          <a:r>
            <a:rPr lang="en-US" sz="1600" kern="1200" dirty="0">
              <a:latin typeface="Cambria" panose="02040503050406030204" pitchFamily="18" charset="0"/>
              <a:cs typeface="Arial" panose="020B0604020202020204" pitchFamily="34" charset="0"/>
            </a:rPr>
            <a:t>“the idea that a company should be interested in and willing to help </a:t>
          </a:r>
          <a:r>
            <a:rPr lang="en-US" sz="1600" b="1" u="sng" kern="1200" dirty="0">
              <a:latin typeface="Cambria" panose="02040503050406030204" pitchFamily="18" charset="0"/>
              <a:cs typeface="Arial" panose="020B0604020202020204" pitchFamily="34" charset="0"/>
            </a:rPr>
            <a:t>society and the environment</a:t>
          </a:r>
          <a:r>
            <a:rPr lang="en-US" sz="1600" kern="1200" dirty="0">
              <a:latin typeface="Cambria" panose="02040503050406030204" pitchFamily="18" charset="0"/>
              <a:cs typeface="Arial" panose="020B0604020202020204" pitchFamily="34" charset="0"/>
            </a:rPr>
            <a:t> as well as be concerned about the products and profits it makes”</a:t>
          </a:r>
          <a:r>
            <a:rPr lang="en-US" sz="1600" b="1" kern="1200" dirty="0">
              <a:latin typeface="Cambria" panose="02040503050406030204" pitchFamily="18" charset="0"/>
              <a:cs typeface="Arial" panose="020B0604020202020204" pitchFamily="34" charset="0"/>
            </a:rPr>
            <a:t> </a:t>
          </a:r>
        </a:p>
      </dsp:txBody>
      <dsp:txXfrm>
        <a:off x="423689" y="127908"/>
        <a:ext cx="3643719" cy="1898215"/>
      </dsp:txXfrm>
    </dsp:sp>
    <dsp:sp modelId="{08BB838F-57B3-4292-AC4C-80B5D64DED21}">
      <dsp:nvSpPr>
        <dsp:cNvPr id="0" name=""/>
        <dsp:cNvSpPr/>
      </dsp:nvSpPr>
      <dsp:spPr>
        <a:xfrm>
          <a:off x="4479226" y="118702"/>
          <a:ext cx="3562001" cy="1898215"/>
        </a:xfrm>
        <a:prstGeom prst="rect">
          <a:avLst/>
        </a:prstGeom>
        <a:solidFill>
          <a:schemeClr val="accent4">
            <a:hueOff val="-2232385"/>
            <a:satOff val="13449"/>
            <a:lumOff val="1078"/>
            <a:alphaOff val="0"/>
          </a:schemeClr>
        </a:solidFill>
        <a:ln>
          <a:noFill/>
        </a:ln>
        <a:effectLst>
          <a:glow rad="63500">
            <a:schemeClr val="accent4">
              <a:hueOff val="-2232385"/>
              <a:satOff val="13449"/>
              <a:lumOff val="1078"/>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u="sng" kern="1200" dirty="0">
              <a:latin typeface="Cambria" panose="02040503050406030204" pitchFamily="18" charset="0"/>
              <a:cs typeface="Arial" panose="020B0604020202020204" pitchFamily="34" charset="0"/>
            </a:rPr>
            <a:t>Collins Dictionary (Online):</a:t>
          </a:r>
        </a:p>
        <a:p>
          <a:pPr marL="171450" lvl="1" indent="-171450" algn="l" defTabSz="711200">
            <a:lnSpc>
              <a:spcPct val="90000"/>
            </a:lnSpc>
            <a:spcBef>
              <a:spcPct val="0"/>
            </a:spcBef>
            <a:spcAft>
              <a:spcPct val="15000"/>
            </a:spcAft>
            <a:buChar char="•"/>
          </a:pPr>
          <a:r>
            <a:rPr lang="en-US" sz="1600" kern="1200" dirty="0">
              <a:latin typeface="Cambria" panose="02040503050406030204" pitchFamily="18" charset="0"/>
              <a:cs typeface="Arial" panose="020B0604020202020204" pitchFamily="34" charset="0"/>
            </a:rPr>
            <a:t>“the incorporation of ethical elements, such as the </a:t>
          </a:r>
          <a:r>
            <a:rPr lang="en-US" sz="1600" b="1" u="sng" kern="1200" dirty="0">
              <a:latin typeface="Cambria" panose="02040503050406030204" pitchFamily="18" charset="0"/>
              <a:cs typeface="Arial" panose="020B0604020202020204" pitchFamily="34" charset="0"/>
            </a:rPr>
            <a:t>public interest and environmental concern</a:t>
          </a:r>
          <a:r>
            <a:rPr lang="en-US" sz="1600" kern="1200" dirty="0">
              <a:latin typeface="Cambria" panose="02040503050406030204" pitchFamily="18" charset="0"/>
              <a:cs typeface="Arial" panose="020B0604020202020204" pitchFamily="34" charset="0"/>
            </a:rPr>
            <a:t>, into the planning of business strategy” </a:t>
          </a:r>
        </a:p>
      </dsp:txBody>
      <dsp:txXfrm>
        <a:off x="4479226" y="118702"/>
        <a:ext cx="3562001" cy="1898215"/>
      </dsp:txXfrm>
    </dsp:sp>
    <dsp:sp modelId="{D7A1A616-52A7-41CE-9918-BF12A9564E18}">
      <dsp:nvSpPr>
        <dsp:cNvPr id="0" name=""/>
        <dsp:cNvSpPr/>
      </dsp:nvSpPr>
      <dsp:spPr>
        <a:xfrm>
          <a:off x="2142586" y="2215047"/>
          <a:ext cx="4085940" cy="1898215"/>
        </a:xfrm>
        <a:prstGeom prst="rect">
          <a:avLst/>
        </a:prstGeom>
        <a:solidFill>
          <a:schemeClr val="accent4">
            <a:hueOff val="-4464770"/>
            <a:satOff val="26899"/>
            <a:lumOff val="2156"/>
            <a:alphaOff val="0"/>
          </a:schemeClr>
        </a:solidFill>
        <a:ln>
          <a:noFill/>
        </a:ln>
        <a:effectLst>
          <a:glow rad="63500">
            <a:schemeClr val="accent4">
              <a:hueOff val="-4464770"/>
              <a:satOff val="26899"/>
              <a:lumOff val="2156"/>
              <a:alphaOff val="0"/>
              <a:alpha val="45000"/>
              <a:satMod val="12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u="sng" kern="1200">
              <a:latin typeface="Cambria" panose="02040503050406030204" pitchFamily="18" charset="0"/>
              <a:cs typeface="Arial" panose="020B0604020202020204" pitchFamily="34" charset="0"/>
            </a:rPr>
            <a:t>Business Dictionary (Online): </a:t>
          </a:r>
          <a:endParaRPr lang="en-US" sz="2000" i="1" u="sng" kern="1200" dirty="0">
            <a:latin typeface="Cambria" panose="02040503050406030204"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Cambria" panose="02040503050406030204" pitchFamily="18" charset="0"/>
              <a:cs typeface="Arial" panose="020B0604020202020204" pitchFamily="34" charset="0"/>
            </a:rPr>
            <a:t>“A company's sense of </a:t>
          </a:r>
          <a:r>
            <a:rPr lang="en-US" sz="1600" b="1" u="sng" kern="1200" dirty="0">
              <a:latin typeface="Cambria" panose="02040503050406030204" pitchFamily="18" charset="0"/>
              <a:cs typeface="Arial" panose="020B0604020202020204" pitchFamily="34" charset="0"/>
            </a:rPr>
            <a:t>responsibility towards the community and environment</a:t>
          </a:r>
          <a:r>
            <a:rPr lang="en-US" sz="1600" kern="1200" dirty="0">
              <a:latin typeface="Cambria" panose="02040503050406030204" pitchFamily="18" charset="0"/>
              <a:cs typeface="Arial" panose="020B0604020202020204" pitchFamily="34" charset="0"/>
            </a:rPr>
            <a:t> (both ecological and social) in which it operates” </a:t>
          </a:r>
        </a:p>
      </dsp:txBody>
      <dsp:txXfrm>
        <a:off x="2142586" y="2215047"/>
        <a:ext cx="4085940" cy="1898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6A252-BFBF-4595-AF3C-935B3C9437F7}">
      <dsp:nvSpPr>
        <dsp:cNvPr id="0" name=""/>
        <dsp:cNvSpPr/>
      </dsp:nvSpPr>
      <dsp:spPr>
        <a:xfrm rot="16200000">
          <a:off x="-1403100" y="1407444"/>
          <a:ext cx="4339303" cy="1524414"/>
        </a:xfrm>
        <a:prstGeom prst="flowChartManualOperati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glow rad="63500">
            <a:schemeClr val="accent4">
              <a:hueOff val="0"/>
              <a:satOff val="0"/>
              <a:lumOff val="0"/>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0925"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cs typeface="Arial" panose="020B0604020202020204" pitchFamily="34" charset="0"/>
            </a:rPr>
            <a:t>Philanthropic activities such as blood donation drives, cancer runs, charitable donations for good causes, etc.</a:t>
          </a:r>
          <a:endParaRPr lang="en-US" sz="1600" kern="1200" dirty="0"/>
        </a:p>
      </dsp:txBody>
      <dsp:txXfrm rot="5400000">
        <a:off x="4344" y="867861"/>
        <a:ext cx="1524414" cy="2603581"/>
      </dsp:txXfrm>
    </dsp:sp>
    <dsp:sp modelId="{8BCBB4BC-9CE1-4A00-BF54-40488E2392AE}">
      <dsp:nvSpPr>
        <dsp:cNvPr id="0" name=""/>
        <dsp:cNvSpPr/>
      </dsp:nvSpPr>
      <dsp:spPr>
        <a:xfrm rot="16200000">
          <a:off x="235645" y="1407444"/>
          <a:ext cx="4339303" cy="1524414"/>
        </a:xfrm>
        <a:prstGeom prst="flowChartManualOperation">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glow rad="63500">
            <a:schemeClr val="accent4">
              <a:hueOff val="-1116192"/>
              <a:satOff val="6725"/>
              <a:lumOff val="539"/>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0925"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cs typeface="Arial" panose="020B0604020202020204" pitchFamily="34" charset="0"/>
            </a:rPr>
            <a:t>Community wellness activities such as provision of access to clean water, public toilets and sanitation, mosquito nets and sanitary pads.</a:t>
          </a:r>
        </a:p>
      </dsp:txBody>
      <dsp:txXfrm rot="5400000">
        <a:off x="1643089" y="867861"/>
        <a:ext cx="1524414" cy="2603581"/>
      </dsp:txXfrm>
    </dsp:sp>
    <dsp:sp modelId="{07CB768B-06B6-40B9-B169-A0AF6066A863}">
      <dsp:nvSpPr>
        <dsp:cNvPr id="0" name=""/>
        <dsp:cNvSpPr/>
      </dsp:nvSpPr>
      <dsp:spPr>
        <a:xfrm rot="16200000">
          <a:off x="1874391" y="1407444"/>
          <a:ext cx="4339303" cy="1524414"/>
        </a:xfrm>
        <a:prstGeom prst="flowChartManualOperation">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glow rad="63500">
            <a:schemeClr val="accent4">
              <a:hueOff val="-2232385"/>
              <a:satOff val="13449"/>
              <a:lumOff val="1078"/>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0925"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cs typeface="Arial" panose="020B0604020202020204" pitchFamily="34" charset="0"/>
            </a:rPr>
            <a:t>Infrastructure developments such as construction of roads, health and education facilities, police posts, etc. </a:t>
          </a:r>
        </a:p>
      </dsp:txBody>
      <dsp:txXfrm rot="5400000">
        <a:off x="3281835" y="867861"/>
        <a:ext cx="1524414" cy="2603581"/>
      </dsp:txXfrm>
    </dsp:sp>
    <dsp:sp modelId="{6F4E62B6-257D-4CA9-8955-BFFE16C37197}">
      <dsp:nvSpPr>
        <dsp:cNvPr id="0" name=""/>
        <dsp:cNvSpPr/>
      </dsp:nvSpPr>
      <dsp:spPr>
        <a:xfrm rot="16200000">
          <a:off x="3513137" y="1407444"/>
          <a:ext cx="4339303" cy="1524414"/>
        </a:xfrm>
        <a:prstGeom prst="flowChartManualOperation">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glow rad="63500">
            <a:schemeClr val="accent4">
              <a:hueOff val="-3348577"/>
              <a:satOff val="20174"/>
              <a:lumOff val="1617"/>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0925"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cs typeface="Arial" panose="020B0604020202020204" pitchFamily="34" charset="0"/>
            </a:rPr>
            <a:t>Skills and capacity building through trainings and academic scholarships.  </a:t>
          </a:r>
        </a:p>
      </dsp:txBody>
      <dsp:txXfrm rot="5400000">
        <a:off x="4920581" y="867861"/>
        <a:ext cx="1524414" cy="2603581"/>
      </dsp:txXfrm>
    </dsp:sp>
    <dsp:sp modelId="{9F5389AF-ED44-45EA-BA6A-8C37CE83A216}">
      <dsp:nvSpPr>
        <dsp:cNvPr id="0" name=""/>
        <dsp:cNvSpPr/>
      </dsp:nvSpPr>
      <dsp:spPr>
        <a:xfrm rot="16200000">
          <a:off x="5151883" y="1407444"/>
          <a:ext cx="4339303" cy="1524414"/>
        </a:xfrm>
        <a:prstGeom prst="flowChartManualOperation">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glow rad="63500">
            <a:schemeClr val="accent4">
              <a:hueOff val="-4464770"/>
              <a:satOff val="26899"/>
              <a:lumOff val="2156"/>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0925"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Cambria" panose="02040503050406030204" pitchFamily="18" charset="0"/>
              <a:cs typeface="Arial" panose="020B0604020202020204" pitchFamily="34" charset="0"/>
            </a:rPr>
            <a:t>Promotion of agriculture through provision of agricultural inputs.</a:t>
          </a:r>
          <a:endParaRPr lang="en-US" sz="1600" kern="1200" dirty="0">
            <a:latin typeface="Cambria" panose="02040503050406030204" pitchFamily="18" charset="0"/>
            <a:cs typeface="Arial" panose="020B0604020202020204" pitchFamily="34" charset="0"/>
          </a:endParaRPr>
        </a:p>
      </dsp:txBody>
      <dsp:txXfrm rot="5400000">
        <a:off x="6559327" y="867861"/>
        <a:ext cx="1524414" cy="26035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329676-9C87-4D7C-944A-0DD307B2C7B1}" type="datetimeFigureOut">
              <a:rPr lang="en-US" smtClean="0"/>
              <a:t>4/26/2019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96363B-7B8B-4E86-9185-97E5B0480ABF}" type="slidenum">
              <a:rPr lang="en-US" smtClean="0"/>
              <a:t>‹#›</a:t>
            </a:fld>
            <a:endParaRPr lang="en-US"/>
          </a:p>
        </p:txBody>
      </p:sp>
    </p:spTree>
    <p:extLst>
      <p:ext uri="{BB962C8B-B14F-4D97-AF65-F5344CB8AC3E}">
        <p14:creationId xmlns:p14="http://schemas.microsoft.com/office/powerpoint/2010/main" val="1339296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7238EB-1332-402A-89CC-5E06E40D1C9E}" type="datetimeFigureOut">
              <a:rPr lang="en-US" smtClean="0"/>
              <a:pPr/>
              <a:t>4/26/2019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8C02BD-617F-443A-9DC6-BE620467D6B3}" type="slidenum">
              <a:rPr lang="en-US" smtClean="0"/>
              <a:pPr/>
              <a:t>‹#›</a:t>
            </a:fld>
            <a:endParaRPr lang="en-US"/>
          </a:p>
        </p:txBody>
      </p:sp>
    </p:spTree>
    <p:extLst>
      <p:ext uri="{BB962C8B-B14F-4D97-AF65-F5344CB8AC3E}">
        <p14:creationId xmlns:p14="http://schemas.microsoft.com/office/powerpoint/2010/main" val="62737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E631E7-EF4F-490F-AB85-9918948200B3}" type="slidenum">
              <a:rPr lang="en-GB" smtClean="0"/>
              <a:t>2</a:t>
            </a:fld>
            <a:endParaRPr lang="en-GB"/>
          </a:p>
        </p:txBody>
      </p:sp>
    </p:spTree>
    <p:extLst>
      <p:ext uri="{BB962C8B-B14F-4D97-AF65-F5344CB8AC3E}">
        <p14:creationId xmlns:p14="http://schemas.microsoft.com/office/powerpoint/2010/main" val="2016191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17505-E79A-4CE3-955B-46529E59C72C}"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16" y="0"/>
            <a:ext cx="9060439"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17505-E79A-4CE3-955B-46529E59C72C}" type="datetimeFigureOut">
              <a:rPr lang="en-US" smtClean="0"/>
              <a:pPr/>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57199"/>
            <a:ext cx="3008313" cy="619125"/>
          </a:xfrm>
          <a:prstGeom prst="rect">
            <a:avLst/>
          </a:prstGeom>
        </p:spPr>
        <p:txBody>
          <a:bodyPr anchor="b">
            <a:noAutofit/>
          </a:bodyPr>
          <a:lstStyle>
            <a:lvl1pPr algn="l">
              <a:defRPr lang="en-US" sz="20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3575050" y="466928"/>
            <a:ext cx="5111750" cy="4127695"/>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17505-E79A-4CE3-955B-46529E59C72C}"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1900" b="1" cap="small" baseline="0">
                <a:solidFill>
                  <a:schemeClr val="bg1"/>
                </a:solidFill>
                <a:latin typeface="Constant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817505-E79A-4CE3-955B-46529E59C72C}"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929"/>
            <a:ext cx="8229600" cy="635212"/>
          </a:xfrm>
          <a:prstGeom prst="rect">
            <a:avLst/>
          </a:prstGeom>
        </p:spPr>
        <p:txBody>
          <a:bodyPr>
            <a:normAutofit/>
          </a:bodyPr>
          <a:lstStyle>
            <a:lvl1pPr>
              <a:defRPr sz="2500" b="1" cap="small" baseline="0">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200151"/>
            <a:ext cx="8229600" cy="3255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17505-E79A-4CE3-955B-46529E59C72C}"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7471"/>
            <a:ext cx="2057400" cy="4147151"/>
          </a:xfrm>
          <a:prstGeom prst="rect">
            <a:avLst/>
          </a:prstGeom>
        </p:spPr>
        <p:txBody>
          <a:bodyPr vert="eaVert">
            <a:normAutofit/>
          </a:bodyPr>
          <a:lstStyle>
            <a:lvl1pPr>
              <a:defRPr sz="2400" b="1" cap="small" baseline="0">
                <a:latin typeface="Constantia" pitchFamily="18" charset="0"/>
              </a:defRPr>
            </a:lvl1pPr>
          </a:lstStyle>
          <a:p>
            <a:r>
              <a:rPr lang="en-US"/>
              <a:t>Click to edit Master title style</a:t>
            </a:r>
          </a:p>
        </p:txBody>
      </p:sp>
      <p:sp>
        <p:nvSpPr>
          <p:cNvPr id="3" name="Vertical Text Placeholder 2"/>
          <p:cNvSpPr>
            <a:spLocks noGrp="1"/>
          </p:cNvSpPr>
          <p:nvPr>
            <p:ph type="body" orient="vert" idx="1"/>
          </p:nvPr>
        </p:nvSpPr>
        <p:spPr>
          <a:xfrm>
            <a:off x="457200" y="447471"/>
            <a:ext cx="6019800" cy="4147151"/>
          </a:xfrm>
          <a:prstGeom prst="rect">
            <a:avLst/>
          </a:prstGeom>
        </p:spPr>
        <p:txBody>
          <a:bodyPr vert="eaVert"/>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817505-E79A-4CE3-955B-46529E59C72C}"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B1C8E-4E91-4A88-B0F6-83B08609E5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A9F07-0680-4F6B-AA51-65AE634FBC6A}" type="slidenum">
              <a:rPr lang="en-US" smtClean="0"/>
              <a:t>‹#›</a:t>
            </a:fld>
            <a:endParaRPr lang="en-US"/>
          </a:p>
        </p:txBody>
      </p:sp>
    </p:spTree>
    <p:extLst>
      <p:ext uri="{BB962C8B-B14F-4D97-AF65-F5344CB8AC3E}">
        <p14:creationId xmlns:p14="http://schemas.microsoft.com/office/powerpoint/2010/main" val="14309789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D7B1C8E-4E91-4A88-B0F6-83B08609E5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A9F07-0680-4F6B-AA51-65AE634FBC6A}" type="slidenum">
              <a:rPr lang="en-US" smtClean="0"/>
              <a:t>‹#›</a:t>
            </a:fld>
            <a:endParaRPr lang="en-US"/>
          </a:p>
        </p:txBody>
      </p:sp>
    </p:spTree>
    <p:extLst>
      <p:ext uri="{BB962C8B-B14F-4D97-AF65-F5344CB8AC3E}">
        <p14:creationId xmlns:p14="http://schemas.microsoft.com/office/powerpoint/2010/main" val="129470865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70242099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57799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10087802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tati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17505-E79A-4CE3-955B-46529E59C72C}"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18209740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49470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701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130594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4775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85997089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93998139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15364324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60217903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06976933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 Bar">
    <p:spTree>
      <p:nvGrpSpPr>
        <p:cNvPr id="1" name=""/>
        <p:cNvGrpSpPr/>
        <p:nvPr/>
      </p:nvGrpSpPr>
      <p:grpSpPr>
        <a:xfrm>
          <a:off x="0" y="0"/>
          <a:ext cx="0" cy="0"/>
          <a:chOff x="0" y="0"/>
          <a:chExt cx="0" cy="0"/>
        </a:xfrm>
      </p:grpSpPr>
      <p:cxnSp>
        <p:nvCxnSpPr>
          <p:cNvPr id="8" name="Straight Connector 7"/>
          <p:cNvCxnSpPr/>
          <p:nvPr userDrawn="1"/>
        </p:nvCxnSpPr>
        <p:spPr>
          <a:xfrm rot="5400000">
            <a:off x="-1595899" y="2571750"/>
            <a:ext cx="51435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61" y="0"/>
            <a:ext cx="9060439" cy="5143500"/>
          </a:xfrm>
          <a:prstGeom prst="rect">
            <a:avLst/>
          </a:prstGeom>
        </p:spPr>
      </p:pic>
    </p:spTree>
    <p:extLst>
      <p:ext uri="{BB962C8B-B14F-4D97-AF65-F5344CB8AC3E}">
        <p14:creationId xmlns:p14="http://schemas.microsoft.com/office/powerpoint/2010/main" val="129673109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60059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729895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890646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968993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625256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67790"/>
            <a:ext cx="9143999" cy="609103"/>
          </a:xfrm>
          <a:prstGeom prst="rect">
            <a:avLst/>
          </a:prstGeom>
          <a:solidFill>
            <a:schemeClr val="tx2">
              <a:lumMod val="40000"/>
              <a:lumOff val="60000"/>
            </a:schemeClr>
          </a:solidFill>
        </p:spPr>
        <p:txBody>
          <a:bodyPr/>
          <a:lstStyle>
            <a:lvl1pPr>
              <a:defRPr b="1">
                <a:solidFill>
                  <a:schemeClr val="bg1"/>
                </a:solidFill>
                <a:latin typeface="+mn-lt"/>
              </a:defRPr>
            </a:lvl1pPr>
          </a:lstStyle>
          <a:p>
            <a:r>
              <a:rPr lang="en-US" dirty="0"/>
              <a:t>Click to edit Master title style</a:t>
            </a:r>
          </a:p>
        </p:txBody>
      </p:sp>
      <p:sp>
        <p:nvSpPr>
          <p:cNvPr id="4" name="Text Placeholder 3"/>
          <p:cNvSpPr>
            <a:spLocks noGrp="1"/>
          </p:cNvSpPr>
          <p:nvPr>
            <p:ph type="body" sz="quarter" idx="10"/>
          </p:nvPr>
        </p:nvSpPr>
        <p:spPr>
          <a:xfrm>
            <a:off x="474664" y="1080696"/>
            <a:ext cx="8372475" cy="3194050"/>
          </a:xfrm>
          <a:prstGeom prst="rect">
            <a:avLst/>
          </a:prstGeom>
        </p:spPr>
        <p:txBody>
          <a:bodyPr>
            <a:normAutofit/>
          </a:bodyPr>
          <a:lstStyle>
            <a:lvl1pPr>
              <a:defRPr sz="1425"/>
            </a:lvl1pPr>
            <a:lvl2pPr>
              <a:defRPr sz="1425"/>
            </a:lvl2pPr>
            <a:lvl3pPr>
              <a:defRPr sz="1425"/>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756050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25338944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0194628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26658378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23988180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Full Video">
    <p:spTree>
      <p:nvGrpSpPr>
        <p:cNvPr id="1" name=""/>
        <p:cNvGrpSpPr/>
        <p:nvPr/>
      </p:nvGrpSpPr>
      <p:grpSpPr>
        <a:xfrm>
          <a:off x="0" y="0"/>
          <a:ext cx="0" cy="0"/>
          <a:chOff x="0" y="0"/>
          <a:chExt cx="0" cy="0"/>
        </a:xfrm>
      </p:grpSpPr>
      <p:sp>
        <p:nvSpPr>
          <p:cNvPr id="7" name="TextBox 6"/>
          <p:cNvSpPr txBox="1"/>
          <p:nvPr userDrawn="1"/>
        </p:nvSpPr>
        <p:spPr>
          <a:xfrm>
            <a:off x="3575518" y="2500931"/>
            <a:ext cx="1735008" cy="369332"/>
          </a:xfrm>
          <a:prstGeom prst="rect">
            <a:avLst/>
          </a:prstGeom>
          <a:noFill/>
        </p:spPr>
        <p:txBody>
          <a:bodyPr wrap="none" rtlCol="0">
            <a:spAutoFit/>
          </a:bodyPr>
          <a:lstStyle/>
          <a:p>
            <a:r>
              <a:rPr lang="en-US" dirty="0">
                <a:solidFill>
                  <a:schemeClr val="bg1"/>
                </a:solidFill>
                <a:latin typeface="Arial Black"/>
                <a:cs typeface="Arial Black"/>
              </a:rPr>
              <a:t>THANK YOU</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08" y="56270"/>
            <a:ext cx="8986099" cy="5101298"/>
          </a:xfrm>
          <a:prstGeom prst="rect">
            <a:avLst/>
          </a:prstGeom>
        </p:spPr>
      </p:pic>
    </p:spTree>
    <p:extLst>
      <p:ext uri="{BB962C8B-B14F-4D97-AF65-F5344CB8AC3E}">
        <p14:creationId xmlns:p14="http://schemas.microsoft.com/office/powerpoint/2010/main" val="423476786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705"/>
            <a:ext cx="8229600" cy="85725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5347059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Half Vide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17505-E79A-4CE3-955B-46529E59C72C}"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44427525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17505-E79A-4CE3-955B-46529E59C72C}"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929"/>
            <a:ext cx="8229600" cy="635212"/>
          </a:xfrm>
          <a:prstGeom prst="rect">
            <a:avLst/>
          </a:prstGeom>
        </p:spPr>
        <p:txBody>
          <a:bodyPr>
            <a:normAutofit/>
          </a:bodyPr>
          <a:lstStyle>
            <a:lvl1pPr>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817505-E79A-4CE3-955B-46529E59C72C}"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6929"/>
            <a:ext cx="8229600" cy="635212"/>
          </a:xfrm>
          <a:prstGeom prst="rect">
            <a:avLst/>
          </a:prstGeom>
        </p:spPr>
        <p:txBody>
          <a:bodyPr>
            <a:normAutofit/>
          </a:bodyPr>
          <a:lstStyle>
            <a:lvl1pPr>
              <a:defRPr lang="en-US" sz="2500" b="1" kern="1200" cap="small" baseline="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817505-E79A-4CE3-955B-46529E59C72C}" type="datetimeFigureOut">
              <a:rPr lang="en-US" smtClean="0"/>
              <a:pPr/>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6929"/>
            <a:ext cx="8229600" cy="635212"/>
          </a:xfrm>
          <a:prstGeom prst="rect">
            <a:avLst/>
          </a:prstGeom>
        </p:spPr>
        <p:txBody>
          <a:bodyPr>
            <a:normAutofit/>
          </a:bodyPr>
          <a:lstStyle>
            <a:lvl1pPr>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817505-E79A-4CE3-955B-46529E59C72C}"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C817505-E79A-4CE3-955B-46529E59C72C}" type="datetimeFigureOut">
              <a:rPr lang="en-US" smtClean="0"/>
              <a:pPr/>
              <a:t>4/26/2019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8284DC-B054-45EA-B030-034005E6E510}" type="slidenum">
              <a:rPr lang="en-US" smtClean="0"/>
              <a:pPr/>
              <a:t>‹#›</a:t>
            </a:fld>
            <a:endParaRPr lang="en-US"/>
          </a:p>
        </p:txBody>
      </p:sp>
      <p:pic>
        <p:nvPicPr>
          <p:cNvPr id="2" name="Picture 1"/>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69916" y="0"/>
            <a:ext cx="9060439"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70" r:id="rId15"/>
    <p:sldLayoutId id="2147483672" r:id="rId16"/>
    <p:sldLayoutId id="2147483673" r:id="rId17"/>
    <p:sldLayoutId id="2147483674" r:id="rId18"/>
    <p:sldLayoutId id="2147483675" r:id="rId19"/>
    <p:sldLayoutId id="2147483676"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Lst>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xStyles>
    <p:titleStyle>
      <a:lvl1pPr algn="l" defTabSz="9144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112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0"/>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Why</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36980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Clr>
                <a:srgbClr val="FFC000"/>
              </a:buClr>
              <a:defRPr/>
            </a:pPr>
            <a:r>
              <a:rPr lang="en-US" i="1" u="sng" dirty="0">
                <a:solidFill>
                  <a:schemeClr val="tx1"/>
                </a:solidFill>
                <a:latin typeface="Cambria" panose="02040503050406030204" pitchFamily="18" charset="0"/>
                <a:cs typeface="Arial" panose="020B0604020202020204" pitchFamily="34" charset="0"/>
              </a:rPr>
              <a:t>Business, brand and reputational benefits</a:t>
            </a:r>
            <a:r>
              <a:rPr lang="en-US" sz="2000" i="1" u="sng" dirty="0">
                <a:solidFill>
                  <a:schemeClr val="tx1"/>
                </a:solidFill>
                <a:latin typeface="Cambria" panose="02040503050406030204" pitchFamily="18" charset="0"/>
                <a:cs typeface="Arial" panose="020B0604020202020204" pitchFamily="34" charset="0"/>
              </a:rPr>
              <a:t> </a:t>
            </a:r>
            <a:endParaRPr lang="en-US" dirty="0">
              <a:solidFill>
                <a:schemeClr val="tx1"/>
              </a:solidFill>
              <a:latin typeface="Cambria" panose="02040503050406030204" pitchFamily="18" charset="0"/>
              <a:cs typeface="Arial" panose="020B0604020202020204" pitchFamily="34" charset="0"/>
            </a:endParaRPr>
          </a:p>
          <a:p>
            <a:pPr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Enhanced positive reputation/goodwill, hence increased value for shareholders, and possible growth in market share e.g. in downstream trading. </a:t>
            </a:r>
          </a:p>
          <a:p>
            <a:pPr marL="0" indent="0" algn="just">
              <a:spcBef>
                <a:spcPts val="600"/>
              </a:spcBef>
              <a:spcAft>
                <a:spcPts val="600"/>
              </a:spcAft>
              <a:buClr>
                <a:srgbClr val="FFC000"/>
              </a:buClr>
              <a:buNone/>
              <a:defRPr/>
            </a:pPr>
            <a:endParaRPr lang="en-US" dirty="0">
              <a:solidFill>
                <a:schemeClr val="tx1"/>
              </a:solidFill>
              <a:latin typeface="Cambria" panose="02040503050406030204" pitchFamily="18" charset="0"/>
              <a:cs typeface="Arial" panose="020B0604020202020204" pitchFamily="34" charset="0"/>
            </a:endParaRPr>
          </a:p>
          <a:p>
            <a:pPr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Companies are more likely to retain and attract the best staff when their brand is attractive and of a high reputation. </a:t>
            </a:r>
          </a:p>
          <a:p>
            <a:pPr marL="0" indent="0" algn="just">
              <a:spcBef>
                <a:spcPts val="600"/>
              </a:spcBef>
              <a:spcAft>
                <a:spcPts val="600"/>
              </a:spcAft>
              <a:buClr>
                <a:srgbClr val="FFC000"/>
              </a:buClr>
              <a:buNone/>
              <a:defRPr/>
            </a:pPr>
            <a:endParaRPr lang="en-US" dirty="0">
              <a:solidFill>
                <a:schemeClr val="tx1"/>
              </a:solidFill>
              <a:latin typeface="Cambria" panose="02040503050406030204" pitchFamily="18" charset="0"/>
              <a:cs typeface="Arial" panose="020B0604020202020204" pitchFamily="34" charset="0"/>
            </a:endParaRPr>
          </a:p>
          <a:p>
            <a:pPr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Better lobbying power for favorable legal reforms owing to better public acceptance ratings.          </a:t>
            </a:r>
          </a:p>
          <a:p>
            <a:pPr algn="just">
              <a:spcBef>
                <a:spcPts val="600"/>
              </a:spcBef>
              <a:spcAft>
                <a:spcPts val="600"/>
              </a:spcAft>
              <a:buClr>
                <a:srgbClr val="FFC000"/>
              </a:buClr>
              <a:defRPr/>
            </a:pPr>
            <a:endParaRPr lang="en-US" sz="1600" dirty="0">
              <a:solidFill>
                <a:schemeClr val="tx1"/>
              </a:solidFill>
              <a:latin typeface="Cambria" panose="02040503050406030204" pitchFamily="18" charset="0"/>
              <a:cs typeface="Arial" panose="020B0604020202020204" pitchFamily="34" charset="0"/>
            </a:endParaRPr>
          </a:p>
          <a:p>
            <a:pPr marL="0" indent="0" algn="just">
              <a:spcBef>
                <a:spcPts val="600"/>
              </a:spcBef>
              <a:spcAft>
                <a:spcPts val="600"/>
              </a:spcAft>
              <a:buClr>
                <a:srgbClr val="FFC000"/>
              </a:buClr>
              <a:buNone/>
              <a:defRPr/>
            </a:pPr>
            <a:endParaRPr lang="en-US" sz="2000" b="1" dirty="0">
              <a:solidFill>
                <a:srgbClr val="FF0000"/>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113702375"/>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0"/>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Which examples</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40857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Clr>
                <a:srgbClr val="FFC000"/>
              </a:buClr>
              <a:defRPr/>
            </a:pPr>
            <a:r>
              <a:rPr lang="en-US" i="1" u="sng" dirty="0">
                <a:solidFill>
                  <a:schemeClr val="tx1"/>
                </a:solidFill>
                <a:latin typeface="Cambria" panose="02040503050406030204" pitchFamily="18" charset="0"/>
                <a:cs typeface="Arial" panose="020B0604020202020204" pitchFamily="34" charset="0"/>
              </a:rPr>
              <a:t>Examples of CSR activities undertaken in Uganda (</a:t>
            </a:r>
            <a:r>
              <a:rPr lang="en-US" b="1" i="1" u="sng" dirty="0">
                <a:solidFill>
                  <a:schemeClr val="tx1"/>
                </a:solidFill>
                <a:latin typeface="Cambria" panose="02040503050406030204" pitchFamily="18" charset="0"/>
                <a:cs typeface="Arial" panose="020B0604020202020204" pitchFamily="34" charset="0"/>
              </a:rPr>
              <a:t>not exhaustive</a:t>
            </a:r>
            <a:r>
              <a:rPr lang="en-US" i="1" u="sng" dirty="0">
                <a:solidFill>
                  <a:schemeClr val="tx1"/>
                </a:solidFill>
                <a:latin typeface="Cambria" panose="02040503050406030204" pitchFamily="18" charset="0"/>
                <a:cs typeface="Arial" panose="020B0604020202020204" pitchFamily="34" charset="0"/>
              </a:rPr>
              <a:t>)   </a:t>
            </a:r>
            <a:endParaRPr lang="en-US" dirty="0">
              <a:solidFill>
                <a:schemeClr val="tx1"/>
              </a:solidFill>
              <a:latin typeface="Cambria" panose="02040503050406030204" pitchFamily="18" charset="0"/>
              <a:cs typeface="Arial" panose="020B0604020202020204" pitchFamily="34" charset="0"/>
            </a:endParaRPr>
          </a:p>
          <a:p>
            <a:pPr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The Total Access to Solar project was launched in 2013 under the brand AWANGO with nearly 80,000 solar lamps distributed in Uganda.</a:t>
            </a:r>
          </a:p>
          <a:p>
            <a:pPr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UNOC partnered in a blood donation drive with the Uganda Blood Transfusion Services to donate blood aimed at boosting blood collection across the country. UNOC also maintains strong relations with Bunyoro Kingdom and has supported cultural activities such as the Empango.  </a:t>
            </a:r>
          </a:p>
          <a:p>
            <a:pPr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CNOOC in June 2012, donated medicine worth Shs. 85 million to Ntoroko district Local Government in response to the cholera epidemic in the area. CNOOC has been rewarding the best performing students at Primary seven, O level and A level in Hoima District since 2012 with over 300 beneficiaries of the cash prizes and certificates.  </a:t>
            </a:r>
          </a:p>
        </p:txBody>
      </p:sp>
    </p:spTree>
    <p:extLst>
      <p:ext uri="{BB962C8B-B14F-4D97-AF65-F5344CB8AC3E}">
        <p14:creationId xmlns:p14="http://schemas.microsoft.com/office/powerpoint/2010/main" val="21349201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0"/>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Conclusion</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388694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Clr>
                <a:srgbClr val="FFC000"/>
              </a:buClr>
              <a:defRPr/>
            </a:pPr>
            <a:endParaRPr lang="en-US" sz="1800" dirty="0">
              <a:solidFill>
                <a:schemeClr val="tx1"/>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9DBFA38A-1C45-4A19-8849-04A1CDA2B9EC}"/>
              </a:ext>
            </a:extLst>
          </p:cNvPr>
          <p:cNvPicPr>
            <a:picLocks noChangeAspect="1"/>
          </p:cNvPicPr>
          <p:nvPr/>
        </p:nvPicPr>
        <p:blipFill>
          <a:blip r:embed="rId2"/>
          <a:stretch>
            <a:fillRect/>
          </a:stretch>
        </p:blipFill>
        <p:spPr>
          <a:xfrm>
            <a:off x="1808921" y="840598"/>
            <a:ext cx="5377070" cy="3607904"/>
          </a:xfrm>
          <a:prstGeom prst="rect">
            <a:avLst/>
          </a:prstGeom>
        </p:spPr>
      </p:pic>
    </p:spTree>
    <p:extLst>
      <p:ext uri="{BB962C8B-B14F-4D97-AF65-F5344CB8AC3E}">
        <p14:creationId xmlns:p14="http://schemas.microsoft.com/office/powerpoint/2010/main" val="3259554852"/>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75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231085" y="2929559"/>
            <a:ext cx="8549660" cy="0"/>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231085" y="2144629"/>
            <a:ext cx="8763326" cy="1015663"/>
          </a:xfrm>
          <a:prstGeom prst="rect">
            <a:avLst/>
          </a:prstGeom>
        </p:spPr>
        <p:txBody>
          <a:bodyPr wrap="square">
            <a:spAutoFit/>
          </a:bodyPr>
          <a:lstStyle/>
          <a:p>
            <a:pPr algn="ctr"/>
            <a:r>
              <a:rPr lang="en-GB" sz="2000" b="1" dirty="0">
                <a:solidFill>
                  <a:srgbClr val="FF0000"/>
                </a:solidFill>
                <a:latin typeface="Cambria" panose="02040503050406030204" pitchFamily="18" charset="0"/>
                <a:ea typeface="Cambria" panose="02040503050406030204" pitchFamily="18" charset="0"/>
                <a:cs typeface="Arial" panose="020B0604020202020204" pitchFamily="34" charset="0"/>
              </a:rPr>
              <a:t>Corporate Social Responsibility: The Perspective of Oil and Gas Companies  </a:t>
            </a:r>
          </a:p>
          <a:p>
            <a:pPr algn="ctr"/>
            <a:r>
              <a:rPr lang="en-GB" sz="2000" b="1" dirty="0">
                <a:latin typeface="Cambria" panose="02040503050406030204" pitchFamily="18" charset="0"/>
                <a:ea typeface="Cambria" panose="02040503050406030204" pitchFamily="18" charset="0"/>
                <a:cs typeface="Arial" panose="020B0604020202020204" pitchFamily="34" charset="0"/>
              </a:rPr>
              <a:t>  </a:t>
            </a:r>
            <a:endParaRPr lang="en-GB" sz="20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
        <p:nvSpPr>
          <p:cNvPr id="8" name="Rectangle 7"/>
          <p:cNvSpPr/>
          <p:nvPr/>
        </p:nvSpPr>
        <p:spPr>
          <a:xfrm>
            <a:off x="3559267" y="3249940"/>
            <a:ext cx="1792478" cy="400110"/>
          </a:xfrm>
          <a:prstGeom prst="rect">
            <a:avLst/>
          </a:prstGeom>
        </p:spPr>
        <p:txBody>
          <a:bodyPr wrap="none">
            <a:spAutoFit/>
          </a:bodyPr>
          <a:lstStyle/>
          <a:p>
            <a:r>
              <a:rPr lang="en-US" sz="2000" b="1" dirty="0">
                <a:solidFill>
                  <a:srgbClr val="FF0000"/>
                </a:solidFill>
                <a:latin typeface="Cambria" panose="02040503050406030204" pitchFamily="18" charset="0"/>
                <a:ea typeface="Cambria" panose="02040503050406030204" pitchFamily="18" charset="0"/>
                <a:cs typeface="Arial" panose="020B0604020202020204" pitchFamily="34" charset="0"/>
              </a:rPr>
              <a:t>Alan Baguma </a:t>
            </a:r>
          </a:p>
        </p:txBody>
      </p:sp>
    </p:spTree>
    <p:extLst>
      <p:ext uri="{BB962C8B-B14F-4D97-AF65-F5344CB8AC3E}">
        <p14:creationId xmlns:p14="http://schemas.microsoft.com/office/powerpoint/2010/main" val="29109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0"/>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What</a:t>
            </a:r>
            <a:endParaRPr lang="en-GB"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2C7603CD-CD06-4B7C-A690-F41B9C7B1550}"/>
              </a:ext>
            </a:extLst>
          </p:cNvPr>
          <p:cNvGraphicFramePr/>
          <p:nvPr>
            <p:extLst>
              <p:ext uri="{D42A27DB-BD31-4B8C-83A1-F6EECF244321}">
                <p14:modId xmlns:p14="http://schemas.microsoft.com/office/powerpoint/2010/main" val="443893560"/>
              </p:ext>
            </p:extLst>
          </p:nvPr>
        </p:nvGraphicFramePr>
        <p:xfrm>
          <a:off x="609601" y="886605"/>
          <a:ext cx="8371114" cy="411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5B3EE751-23FE-4077-93EF-1D300F84F3E8}"/>
              </a:ext>
            </a:extLst>
          </p:cNvPr>
          <p:cNvSpPr/>
          <p:nvPr/>
        </p:nvSpPr>
        <p:spPr>
          <a:xfrm>
            <a:off x="2744163" y="617182"/>
            <a:ext cx="4504759" cy="369332"/>
          </a:xfrm>
          <a:prstGeom prst="rect">
            <a:avLst/>
          </a:prstGeom>
        </p:spPr>
        <p:txBody>
          <a:bodyPr wrap="none">
            <a:spAutoFit/>
          </a:bodyPr>
          <a:lstStyle/>
          <a:p>
            <a:pPr algn="ctr">
              <a:spcBef>
                <a:spcPts val="600"/>
              </a:spcBef>
              <a:spcAft>
                <a:spcPts val="600"/>
              </a:spcAft>
              <a:buClr>
                <a:srgbClr val="FFC000"/>
              </a:buClr>
              <a:defRPr/>
            </a:pPr>
            <a:r>
              <a:rPr lang="en-US" b="1" dirty="0">
                <a:solidFill>
                  <a:srgbClr val="FF0000"/>
                </a:solidFill>
                <a:latin typeface="Cambria" panose="02040503050406030204" pitchFamily="18" charset="0"/>
                <a:cs typeface="Arial" panose="020B0604020202020204" pitchFamily="34" charset="0"/>
              </a:rPr>
              <a:t>What is Corporate Social Responsibility? </a:t>
            </a:r>
          </a:p>
        </p:txBody>
      </p:sp>
    </p:spTree>
    <p:extLst>
      <p:ext uri="{BB962C8B-B14F-4D97-AF65-F5344CB8AC3E}">
        <p14:creationId xmlns:p14="http://schemas.microsoft.com/office/powerpoint/2010/main" val="214943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639241" y="-1652"/>
            <a:ext cx="4504759" cy="520535"/>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What</a:t>
            </a:r>
            <a:endParaRPr lang="en-GB"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F0BA3ACB-B170-4479-BF5F-368BE2EA9808}"/>
              </a:ext>
            </a:extLst>
          </p:cNvPr>
          <p:cNvGraphicFramePr/>
          <p:nvPr>
            <p:extLst>
              <p:ext uri="{D42A27DB-BD31-4B8C-83A1-F6EECF244321}">
                <p14:modId xmlns:p14="http://schemas.microsoft.com/office/powerpoint/2010/main" val="3265918427"/>
              </p:ext>
            </p:extLst>
          </p:nvPr>
        </p:nvGraphicFramePr>
        <p:xfrm>
          <a:off x="685800" y="804197"/>
          <a:ext cx="8088085" cy="4339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808B66C-FEAE-4210-A04C-63023E3608F1}"/>
              </a:ext>
            </a:extLst>
          </p:cNvPr>
          <p:cNvSpPr/>
          <p:nvPr/>
        </p:nvSpPr>
        <p:spPr>
          <a:xfrm>
            <a:off x="1782062" y="518883"/>
            <a:ext cx="3881704" cy="369332"/>
          </a:xfrm>
          <a:prstGeom prst="rect">
            <a:avLst/>
          </a:prstGeom>
        </p:spPr>
        <p:txBody>
          <a:bodyPr wrap="none">
            <a:spAutoFit/>
          </a:bodyPr>
          <a:lstStyle/>
          <a:p>
            <a:pPr>
              <a:spcBef>
                <a:spcPts val="600"/>
              </a:spcBef>
              <a:spcAft>
                <a:spcPts val="600"/>
              </a:spcAft>
              <a:buClr>
                <a:srgbClr val="FFC000"/>
              </a:buClr>
              <a:defRPr/>
            </a:pPr>
            <a:r>
              <a:rPr lang="en-US" b="1" dirty="0">
                <a:latin typeface="Cambria" panose="02040503050406030204" pitchFamily="18" charset="0"/>
                <a:cs typeface="Arial" panose="020B0604020202020204" pitchFamily="34" charset="0"/>
              </a:rPr>
              <a:t>Examples of CSR activities include: </a:t>
            </a:r>
          </a:p>
        </p:txBody>
      </p:sp>
    </p:spTree>
    <p:extLst>
      <p:ext uri="{BB962C8B-B14F-4D97-AF65-F5344CB8AC3E}">
        <p14:creationId xmlns:p14="http://schemas.microsoft.com/office/powerpoint/2010/main" val="39748693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9939"/>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Why</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595606"/>
            <a:ext cx="8349323" cy="433374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Clr>
                <a:srgbClr val="FFC000"/>
              </a:buClr>
              <a:buNone/>
              <a:defRPr/>
            </a:pPr>
            <a:r>
              <a:rPr lang="en-US" sz="2000" b="1" dirty="0">
                <a:solidFill>
                  <a:srgbClr val="FF0000"/>
                </a:solidFill>
                <a:latin typeface="Cambria" panose="02040503050406030204" pitchFamily="18" charset="0"/>
                <a:cs typeface="Arial" panose="020B0604020202020204" pitchFamily="34" charset="0"/>
              </a:rPr>
              <a:t>Why is Corporate Social Responsibility necessary? </a:t>
            </a:r>
          </a:p>
          <a:p>
            <a:pPr marL="400050" lvl="1" indent="0" algn="just">
              <a:spcBef>
                <a:spcPts val="600"/>
              </a:spcBef>
              <a:spcAft>
                <a:spcPts val="600"/>
              </a:spcAft>
              <a:buClr>
                <a:srgbClr val="FFC000"/>
              </a:buClr>
              <a:buNone/>
              <a:defRPr/>
            </a:pPr>
            <a:r>
              <a:rPr lang="en-US" sz="1800" b="1" i="1" u="sng" dirty="0">
                <a:solidFill>
                  <a:schemeClr val="tx1"/>
                </a:solidFill>
                <a:latin typeface="Cambria" panose="02040503050406030204" pitchFamily="18" charset="0"/>
                <a:cs typeface="Arial" panose="020B0604020202020204" pitchFamily="34" charset="0"/>
              </a:rPr>
              <a:t>Mandatory legal compliance considerations  </a:t>
            </a:r>
          </a:p>
          <a:p>
            <a:pPr marL="400050" lvl="1" indent="0" algn="just">
              <a:spcBef>
                <a:spcPts val="600"/>
              </a:spcBef>
              <a:spcAft>
                <a:spcPts val="600"/>
              </a:spcAft>
              <a:buClr>
                <a:srgbClr val="FFC000"/>
              </a:buClr>
              <a:buNone/>
              <a:defRPr/>
            </a:pPr>
            <a:r>
              <a:rPr lang="en-US" sz="1800" dirty="0">
                <a:solidFill>
                  <a:schemeClr val="tx1"/>
                </a:solidFill>
                <a:latin typeface="Cambria" panose="02040503050406030204" pitchFamily="18" charset="0"/>
                <a:cs typeface="Arial" panose="020B0604020202020204" pitchFamily="34" charset="0"/>
              </a:rPr>
              <a:t>With particular regard to </a:t>
            </a:r>
            <a:r>
              <a:rPr lang="en-US" sz="1800" b="1" u="sng" dirty="0">
                <a:solidFill>
                  <a:schemeClr val="tx1"/>
                </a:solidFill>
                <a:latin typeface="Cambria" panose="02040503050406030204" pitchFamily="18" charset="0"/>
                <a:cs typeface="Arial" panose="020B0604020202020204" pitchFamily="34" charset="0"/>
              </a:rPr>
              <a:t>environmental aspects and training</a:t>
            </a:r>
            <a:r>
              <a:rPr lang="en-US" sz="1800" dirty="0">
                <a:solidFill>
                  <a:schemeClr val="tx1"/>
                </a:solidFill>
                <a:latin typeface="Cambria" panose="02040503050406030204" pitchFamily="18" charset="0"/>
                <a:cs typeface="Arial" panose="020B0604020202020204" pitchFamily="34" charset="0"/>
              </a:rPr>
              <a:t>, the upstream and midstream laws and regulations make this mandatory, e.g.; </a:t>
            </a:r>
          </a:p>
          <a:p>
            <a:pPr marL="400050" lvl="1" indent="0" algn="just">
              <a:spcBef>
                <a:spcPts val="600"/>
              </a:spcBef>
              <a:spcAft>
                <a:spcPts val="600"/>
              </a:spcAft>
              <a:buClr>
                <a:srgbClr val="FFC000"/>
              </a:buClr>
              <a:buNone/>
              <a:defRPr/>
            </a:pPr>
            <a:endParaRPr lang="en-US" sz="1800" dirty="0">
              <a:solidFill>
                <a:schemeClr val="tx1"/>
              </a:solidFill>
              <a:latin typeface="Cambria" panose="02040503050406030204" pitchFamily="18" charset="0"/>
              <a:cs typeface="Arial" panose="020B0604020202020204" pitchFamily="34" charset="0"/>
            </a:endParaRPr>
          </a:p>
          <a:p>
            <a:pPr marL="685800"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S. 3(1) requires compliance with the environmental principles prescribed by the National Environment Act and other applicable laws (Midstream Act). A similar provision exists under the Upstream Act.</a:t>
            </a:r>
          </a:p>
          <a:p>
            <a:pPr marL="400050" lvl="1" indent="0" algn="just">
              <a:spcBef>
                <a:spcPts val="600"/>
              </a:spcBef>
              <a:spcAft>
                <a:spcPts val="600"/>
              </a:spcAft>
              <a:buClr>
                <a:srgbClr val="FFC000"/>
              </a:buClr>
              <a:buNone/>
              <a:defRPr/>
            </a:pPr>
            <a:endParaRPr lang="en-US" sz="1800" dirty="0">
              <a:solidFill>
                <a:schemeClr val="tx1"/>
              </a:solidFill>
              <a:latin typeface="Cambria" panose="02040503050406030204" pitchFamily="18" charset="0"/>
              <a:cs typeface="Arial" panose="020B0604020202020204" pitchFamily="34" charset="0"/>
            </a:endParaRPr>
          </a:p>
          <a:p>
            <a:pPr marL="685800"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S. 54 and 55 of the Midstream Act and S.126 and 127 of the Upstream Act place an obligation on licensees to carry out training of Ugandans in accordance with a submitted program.   </a:t>
            </a:r>
            <a:endParaRPr lang="en-US" sz="1800" b="1" dirty="0">
              <a:solidFill>
                <a:schemeClr val="tx1"/>
              </a:solidFill>
              <a:latin typeface="Cambria" panose="02040503050406030204" pitchFamily="18" charset="0"/>
              <a:cs typeface="Arial" panose="020B0604020202020204" pitchFamily="34" charset="0"/>
            </a:endParaRPr>
          </a:p>
          <a:p>
            <a:pPr marL="0" indent="0" algn="just">
              <a:spcBef>
                <a:spcPts val="600"/>
              </a:spcBef>
              <a:spcAft>
                <a:spcPts val="600"/>
              </a:spcAft>
              <a:buClr>
                <a:srgbClr val="FFC000"/>
              </a:buClr>
              <a:buNone/>
              <a:defRPr/>
            </a:pPr>
            <a:endParaRPr lang="en-US" sz="2000" b="1" dirty="0">
              <a:solidFill>
                <a:srgbClr val="FF0000"/>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2329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0"/>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Why</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36980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spcBef>
                <a:spcPts val="600"/>
              </a:spcBef>
              <a:spcAft>
                <a:spcPts val="600"/>
              </a:spcAft>
              <a:buClr>
                <a:srgbClr val="FFC000"/>
              </a:buClr>
              <a:buNone/>
              <a:defRPr/>
            </a:pPr>
            <a:r>
              <a:rPr lang="en-US" sz="1800" b="1" i="1" u="sng" dirty="0">
                <a:solidFill>
                  <a:schemeClr val="tx1"/>
                </a:solidFill>
                <a:latin typeface="Cambria" panose="02040503050406030204" pitchFamily="18" charset="0"/>
                <a:cs typeface="Arial" panose="020B0604020202020204" pitchFamily="34" charset="0"/>
              </a:rPr>
              <a:t>Social considerations </a:t>
            </a:r>
          </a:p>
          <a:p>
            <a:pPr algn="just">
              <a:spcBef>
                <a:spcPts val="600"/>
              </a:spcBef>
              <a:spcAft>
                <a:spcPts val="600"/>
              </a:spcAft>
              <a:buClr>
                <a:srgbClr val="FFC000"/>
              </a:buClr>
              <a:defRPr/>
            </a:pPr>
            <a:r>
              <a:rPr lang="en-US" i="1" u="sng" dirty="0">
                <a:solidFill>
                  <a:schemeClr val="tx1"/>
                </a:solidFill>
                <a:latin typeface="Cambria" panose="02040503050406030204" pitchFamily="18" charset="0"/>
                <a:cs typeface="Arial" panose="020B0604020202020204" pitchFamily="34" charset="0"/>
              </a:rPr>
              <a:t>A debt to the Community (Corporate citizenship)</a:t>
            </a:r>
          </a:p>
          <a:p>
            <a:pPr marL="685800"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In addition to compensation paid to PAPs the I(N)OCs are cognizant of the fact that a fundamental change in the livelihood of the community occurs when a project commences, hence the need to give back to the community.</a:t>
            </a:r>
          </a:p>
          <a:p>
            <a:pPr marL="685800" lvl="1" algn="just">
              <a:spcBef>
                <a:spcPts val="600"/>
              </a:spcBef>
              <a:spcAft>
                <a:spcPts val="600"/>
              </a:spcAft>
              <a:buClr>
                <a:srgbClr val="FFC000"/>
              </a:buClr>
              <a:buFont typeface="Wingdings" panose="05000000000000000000" pitchFamily="2" charset="2"/>
              <a:buChar char="q"/>
              <a:defRPr/>
            </a:pPr>
            <a:endParaRPr lang="en-US" sz="1800" i="1" u="sng" dirty="0">
              <a:solidFill>
                <a:schemeClr val="tx1"/>
              </a:solidFill>
              <a:latin typeface="Cambria" panose="02040503050406030204" pitchFamily="18" charset="0"/>
              <a:cs typeface="Arial" panose="020B0604020202020204" pitchFamily="34" charset="0"/>
            </a:endParaRPr>
          </a:p>
          <a:p>
            <a:pPr marL="685800"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Compensation and livelihood restoration measures can never be 100% sufficient to cover issues that cannot be adequately quantified with money, hence CSR strikes a good balance.        </a:t>
            </a:r>
          </a:p>
          <a:p>
            <a:pPr marL="0" indent="0" algn="just">
              <a:spcBef>
                <a:spcPts val="600"/>
              </a:spcBef>
              <a:spcAft>
                <a:spcPts val="600"/>
              </a:spcAft>
              <a:buClr>
                <a:srgbClr val="FFC000"/>
              </a:buClr>
              <a:buNone/>
              <a:defRPr/>
            </a:pPr>
            <a:r>
              <a:rPr lang="en-US" b="1" i="1" u="sng" dirty="0">
                <a:solidFill>
                  <a:schemeClr val="tx1"/>
                </a:solidFill>
                <a:latin typeface="Cambria" panose="02040503050406030204" pitchFamily="18" charset="0"/>
                <a:cs typeface="Arial" panose="020B0604020202020204" pitchFamily="34" charset="0"/>
              </a:rPr>
              <a:t>  </a:t>
            </a:r>
          </a:p>
          <a:p>
            <a:pPr marL="0" indent="0" algn="just">
              <a:spcBef>
                <a:spcPts val="600"/>
              </a:spcBef>
              <a:spcAft>
                <a:spcPts val="600"/>
              </a:spcAft>
              <a:buClr>
                <a:srgbClr val="FFC000"/>
              </a:buClr>
              <a:buNone/>
              <a:defRPr/>
            </a:pPr>
            <a:endParaRPr lang="en-US" sz="1600" b="1" dirty="0">
              <a:solidFill>
                <a:schemeClr val="tx1"/>
              </a:solidFill>
              <a:latin typeface="Cambria" panose="02040503050406030204" pitchFamily="18" charset="0"/>
              <a:cs typeface="Arial" panose="020B0604020202020204" pitchFamily="34" charset="0"/>
            </a:endParaRPr>
          </a:p>
          <a:p>
            <a:pPr marL="0" indent="0" algn="just">
              <a:spcBef>
                <a:spcPts val="600"/>
              </a:spcBef>
              <a:spcAft>
                <a:spcPts val="600"/>
              </a:spcAft>
              <a:buClr>
                <a:srgbClr val="FFC000"/>
              </a:buClr>
              <a:buNone/>
              <a:defRPr/>
            </a:pPr>
            <a:endParaRPr lang="en-US" sz="2000" b="1" dirty="0">
              <a:solidFill>
                <a:srgbClr val="FF0000"/>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35044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19878"/>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Why</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430438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spcBef>
                <a:spcPts val="600"/>
              </a:spcBef>
              <a:spcAft>
                <a:spcPts val="600"/>
              </a:spcAft>
              <a:buClr>
                <a:srgbClr val="FFC000"/>
              </a:buClr>
              <a:buNone/>
              <a:defRPr/>
            </a:pPr>
            <a:r>
              <a:rPr lang="en-US" sz="1800" b="1" i="1" u="sng" dirty="0">
                <a:solidFill>
                  <a:schemeClr val="tx1"/>
                </a:solidFill>
                <a:latin typeface="Cambria" panose="02040503050406030204" pitchFamily="18" charset="0"/>
                <a:cs typeface="Arial" panose="020B0604020202020204" pitchFamily="34" charset="0"/>
              </a:rPr>
              <a:t>Social considerations </a:t>
            </a:r>
          </a:p>
          <a:p>
            <a:pPr algn="just">
              <a:spcBef>
                <a:spcPts val="600"/>
              </a:spcBef>
              <a:spcAft>
                <a:spcPts val="600"/>
              </a:spcAft>
              <a:buClr>
                <a:srgbClr val="FFC000"/>
              </a:buClr>
              <a:defRPr/>
            </a:pPr>
            <a:r>
              <a:rPr lang="en-US" i="1" u="sng" dirty="0">
                <a:solidFill>
                  <a:schemeClr val="tx1"/>
                </a:solidFill>
                <a:latin typeface="Cambria" panose="02040503050406030204" pitchFamily="18" charset="0"/>
                <a:cs typeface="Arial" panose="020B0604020202020204" pitchFamily="34" charset="0"/>
              </a:rPr>
              <a:t>Community buy-in</a:t>
            </a:r>
          </a:p>
          <a:p>
            <a:pPr marL="685800"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CSR builds a stronger bond between the community and the project. This ensures</a:t>
            </a:r>
            <a:r>
              <a:rPr lang="en-US" sz="1800" b="1" dirty="0">
                <a:solidFill>
                  <a:schemeClr val="tx1"/>
                </a:solidFill>
                <a:latin typeface="Cambria" panose="02040503050406030204" pitchFamily="18" charset="0"/>
                <a:cs typeface="Arial" panose="020B0604020202020204" pitchFamily="34" charset="0"/>
              </a:rPr>
              <a:t> </a:t>
            </a:r>
            <a:r>
              <a:rPr lang="en-US" sz="1800" dirty="0">
                <a:solidFill>
                  <a:schemeClr val="tx1"/>
                </a:solidFill>
                <a:latin typeface="Cambria" panose="02040503050406030204" pitchFamily="18" charset="0"/>
                <a:cs typeface="Arial" panose="020B0604020202020204" pitchFamily="34" charset="0"/>
              </a:rPr>
              <a:t>less opposition to the project </a:t>
            </a:r>
            <a:r>
              <a:rPr lang="en-US" sz="1800" u="sng" dirty="0">
                <a:solidFill>
                  <a:schemeClr val="tx1"/>
                </a:solidFill>
                <a:latin typeface="Cambria" panose="02040503050406030204" pitchFamily="18" charset="0"/>
                <a:cs typeface="Arial" panose="020B0604020202020204" pitchFamily="34" charset="0"/>
              </a:rPr>
              <a:t>during its long existence</a:t>
            </a:r>
            <a:r>
              <a:rPr lang="en-US" sz="1800" dirty="0">
                <a:solidFill>
                  <a:schemeClr val="tx1"/>
                </a:solidFill>
                <a:latin typeface="Cambria" panose="02040503050406030204" pitchFamily="18" charset="0"/>
                <a:cs typeface="Arial" panose="020B0604020202020204" pitchFamily="34" charset="0"/>
              </a:rPr>
              <a:t>, less risk of sabotage and additional security for the project during its lifetime before decommissioning.</a:t>
            </a:r>
          </a:p>
          <a:p>
            <a:pPr marL="400050" lvl="1" indent="0" algn="just">
              <a:spcBef>
                <a:spcPts val="600"/>
              </a:spcBef>
              <a:spcAft>
                <a:spcPts val="600"/>
              </a:spcAft>
              <a:buClr>
                <a:srgbClr val="FFC000"/>
              </a:buClr>
              <a:buNone/>
              <a:defRPr/>
            </a:pPr>
            <a:endParaRPr lang="en-US" sz="1800" dirty="0">
              <a:solidFill>
                <a:schemeClr val="tx1"/>
              </a:solidFill>
              <a:latin typeface="Cambria" panose="02040503050406030204" pitchFamily="18" charset="0"/>
              <a:cs typeface="Arial" panose="020B0604020202020204" pitchFamily="34" charset="0"/>
            </a:endParaRPr>
          </a:p>
          <a:p>
            <a:pPr marL="685800" lvl="1" algn="just">
              <a:spcBef>
                <a:spcPts val="600"/>
              </a:spcBef>
              <a:spcAft>
                <a:spcPts val="600"/>
              </a:spcAft>
              <a:buClr>
                <a:srgbClr val="FFC000"/>
              </a:buClr>
              <a:buFont typeface="Wingdings" panose="05000000000000000000" pitchFamily="2" charset="2"/>
              <a:buChar char="q"/>
              <a:defRPr/>
            </a:pPr>
            <a:r>
              <a:rPr lang="en-US" sz="1800" dirty="0">
                <a:solidFill>
                  <a:schemeClr val="tx1"/>
                </a:solidFill>
                <a:latin typeface="Cambria" panose="02040503050406030204" pitchFamily="18" charset="0"/>
                <a:cs typeface="Arial" panose="020B0604020202020204" pitchFamily="34" charset="0"/>
              </a:rPr>
              <a:t>May mitigate the magnitude of the backlash from public </a:t>
            </a:r>
            <a:r>
              <a:rPr lang="en-US" sz="1800" u="sng" dirty="0">
                <a:solidFill>
                  <a:schemeClr val="tx1"/>
                </a:solidFill>
                <a:latin typeface="Cambria" panose="02040503050406030204" pitchFamily="18" charset="0"/>
                <a:cs typeface="Arial" panose="020B0604020202020204" pitchFamily="34" charset="0"/>
              </a:rPr>
              <a:t>before and after </a:t>
            </a:r>
            <a:r>
              <a:rPr lang="en-US" sz="1800" dirty="0">
                <a:solidFill>
                  <a:schemeClr val="tx1"/>
                </a:solidFill>
                <a:latin typeface="Cambria" panose="02040503050406030204" pitchFamily="18" charset="0"/>
                <a:cs typeface="Arial" panose="020B0604020202020204" pitchFamily="34" charset="0"/>
              </a:rPr>
              <a:t>accidents and disasters. (Recent disasters include the </a:t>
            </a:r>
            <a:r>
              <a:rPr lang="en-US" sz="1800" b="1" dirty="0">
                <a:solidFill>
                  <a:schemeClr val="tx1"/>
                </a:solidFill>
                <a:latin typeface="Cambria" panose="02040503050406030204" pitchFamily="18" charset="0"/>
                <a:cs typeface="Arial" panose="020B0604020202020204" pitchFamily="34" charset="0"/>
              </a:rPr>
              <a:t>BP-Deepwater Horizon rig oil spill in April 2010</a:t>
            </a:r>
            <a:r>
              <a:rPr lang="en-US" sz="1800" dirty="0">
                <a:solidFill>
                  <a:schemeClr val="tx1"/>
                </a:solidFill>
                <a:latin typeface="Cambria" panose="02040503050406030204" pitchFamily="18" charset="0"/>
                <a:cs typeface="Arial" panose="020B0604020202020204" pitchFamily="34" charset="0"/>
              </a:rPr>
              <a:t> with an estimated 4.9m barrel discharge, the largest spill ever (over $40bn in settlements paid); and the </a:t>
            </a:r>
            <a:r>
              <a:rPr lang="en-US" sz="1800" b="1" dirty="0">
                <a:solidFill>
                  <a:schemeClr val="tx1"/>
                </a:solidFill>
                <a:latin typeface="Cambria" panose="02040503050406030204" pitchFamily="18" charset="0"/>
                <a:cs typeface="Arial" panose="020B0604020202020204" pitchFamily="34" charset="0"/>
              </a:rPr>
              <a:t>Royal Dutch Shell oil spill of 2008-9 </a:t>
            </a:r>
            <a:r>
              <a:rPr lang="en-US" sz="1800" dirty="0">
                <a:solidFill>
                  <a:schemeClr val="tx1"/>
                </a:solidFill>
                <a:latin typeface="Cambria" panose="02040503050406030204" pitchFamily="18" charset="0"/>
                <a:cs typeface="Arial" panose="020B0604020202020204" pitchFamily="34" charset="0"/>
              </a:rPr>
              <a:t>in Bodo Community Nigeria ($84m settlement paid).   </a:t>
            </a:r>
          </a:p>
          <a:p>
            <a:pPr marL="0" indent="0" algn="just">
              <a:spcBef>
                <a:spcPts val="600"/>
              </a:spcBef>
              <a:spcAft>
                <a:spcPts val="600"/>
              </a:spcAft>
              <a:buClr>
                <a:srgbClr val="FFC000"/>
              </a:buClr>
              <a:buNone/>
              <a:defRPr/>
            </a:pPr>
            <a:endParaRPr lang="en-US" sz="1600" b="1" dirty="0">
              <a:solidFill>
                <a:schemeClr val="tx1"/>
              </a:solidFill>
              <a:latin typeface="Cambria" panose="02040503050406030204" pitchFamily="18" charset="0"/>
              <a:cs typeface="Arial" panose="020B0604020202020204" pitchFamily="34" charset="0"/>
            </a:endParaRPr>
          </a:p>
          <a:p>
            <a:pPr marL="0" indent="0" algn="just">
              <a:spcBef>
                <a:spcPts val="600"/>
              </a:spcBef>
              <a:spcAft>
                <a:spcPts val="600"/>
              </a:spcAft>
              <a:buClr>
                <a:srgbClr val="FFC000"/>
              </a:buClr>
              <a:buNone/>
              <a:defRPr/>
            </a:pPr>
            <a:endParaRPr lang="en-US" sz="2000" b="1" dirty="0">
              <a:solidFill>
                <a:srgbClr val="FF0000"/>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542803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15568"/>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Why</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36980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600"/>
              </a:spcAft>
              <a:buClr>
                <a:srgbClr val="FFC000"/>
              </a:buClr>
              <a:buNone/>
              <a:defRPr/>
            </a:pPr>
            <a:r>
              <a:rPr lang="en-US" sz="1600" b="1" i="1" dirty="0">
                <a:solidFill>
                  <a:srgbClr val="FF0000"/>
                </a:solidFill>
                <a:latin typeface="Cambria" panose="02040503050406030204" pitchFamily="18" charset="0"/>
                <a:cs typeface="Arial" panose="020B0604020202020204" pitchFamily="34" charset="0"/>
              </a:rPr>
              <a:t>BP Deep Water Horizon Oil Spill-Gulf of Mexico 2010</a:t>
            </a:r>
          </a:p>
          <a:p>
            <a:pPr marL="0" indent="0" algn="just">
              <a:spcBef>
                <a:spcPts val="600"/>
              </a:spcBef>
              <a:spcAft>
                <a:spcPts val="600"/>
              </a:spcAft>
              <a:buClr>
                <a:srgbClr val="FFC000"/>
              </a:buClr>
              <a:buNone/>
              <a:defRPr/>
            </a:pPr>
            <a:endParaRPr lang="en-US" sz="2000" b="1" dirty="0">
              <a:solidFill>
                <a:srgbClr val="FF0000"/>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953E54B4-B823-4D79-BCD4-91B04929056A}"/>
              </a:ext>
            </a:extLst>
          </p:cNvPr>
          <p:cNvPicPr>
            <a:picLocks noChangeAspect="1"/>
          </p:cNvPicPr>
          <p:nvPr/>
        </p:nvPicPr>
        <p:blipFill>
          <a:blip r:embed="rId2"/>
          <a:stretch>
            <a:fillRect/>
          </a:stretch>
        </p:blipFill>
        <p:spPr>
          <a:xfrm>
            <a:off x="626164" y="1083364"/>
            <a:ext cx="4248587" cy="3488635"/>
          </a:xfrm>
          <a:prstGeom prst="rect">
            <a:avLst/>
          </a:prstGeom>
        </p:spPr>
      </p:pic>
      <p:pic>
        <p:nvPicPr>
          <p:cNvPr id="3" name="Picture 2">
            <a:extLst>
              <a:ext uri="{FF2B5EF4-FFF2-40B4-BE49-F238E27FC236}">
                <a16:creationId xmlns:a16="http://schemas.microsoft.com/office/drawing/2014/main" id="{BC97BAF4-42EC-4E90-813B-DCA34689C3A3}"/>
              </a:ext>
            </a:extLst>
          </p:cNvPr>
          <p:cNvPicPr>
            <a:picLocks noChangeAspect="1"/>
          </p:cNvPicPr>
          <p:nvPr/>
        </p:nvPicPr>
        <p:blipFill>
          <a:blip r:embed="rId3"/>
          <a:stretch>
            <a:fillRect/>
          </a:stretch>
        </p:blipFill>
        <p:spPr>
          <a:xfrm>
            <a:off x="4874751" y="1083363"/>
            <a:ext cx="3871910" cy="1580324"/>
          </a:xfrm>
          <a:prstGeom prst="rect">
            <a:avLst/>
          </a:prstGeom>
        </p:spPr>
      </p:pic>
      <p:pic>
        <p:nvPicPr>
          <p:cNvPr id="4" name="Picture 3">
            <a:extLst>
              <a:ext uri="{FF2B5EF4-FFF2-40B4-BE49-F238E27FC236}">
                <a16:creationId xmlns:a16="http://schemas.microsoft.com/office/drawing/2014/main" id="{17AC7015-7429-4CF0-81CD-ADFD1DAD0E4D}"/>
              </a:ext>
            </a:extLst>
          </p:cNvPr>
          <p:cNvPicPr>
            <a:picLocks noChangeAspect="1"/>
          </p:cNvPicPr>
          <p:nvPr/>
        </p:nvPicPr>
        <p:blipFill>
          <a:blip r:embed="rId4"/>
          <a:stretch>
            <a:fillRect/>
          </a:stretch>
        </p:blipFill>
        <p:spPr>
          <a:xfrm>
            <a:off x="4874751" y="2663687"/>
            <a:ext cx="3871910" cy="1908313"/>
          </a:xfrm>
          <a:prstGeom prst="rect">
            <a:avLst/>
          </a:prstGeom>
        </p:spPr>
      </p:pic>
    </p:spTree>
    <p:extLst>
      <p:ext uri="{BB962C8B-B14F-4D97-AF65-F5344CB8AC3E}">
        <p14:creationId xmlns:p14="http://schemas.microsoft.com/office/powerpoint/2010/main" val="3670526290"/>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5FBAB-BB49-460E-B441-761FBC8477D6}"/>
              </a:ext>
            </a:extLst>
          </p:cNvPr>
          <p:cNvSpPr txBox="1">
            <a:spLocks/>
          </p:cNvSpPr>
          <p:nvPr/>
        </p:nvSpPr>
        <p:spPr>
          <a:xfrm>
            <a:off x="4400166" y="-9939"/>
            <a:ext cx="4743834" cy="516383"/>
          </a:xfrm>
          <a:prstGeom prst="rect">
            <a:avLst/>
          </a:prstGeom>
          <a:solidFill>
            <a:schemeClr val="tx1"/>
          </a:solidFill>
        </p:spPr>
        <p:txBody>
          <a:bodyPr>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pPr algn="ctr"/>
            <a:r>
              <a:rPr lang="en-US" b="1" dirty="0">
                <a:latin typeface="Cambria" panose="02040503050406030204" pitchFamily="18" charset="0"/>
                <a:ea typeface="Cambria" panose="02040503050406030204" pitchFamily="18" charset="0"/>
                <a:cs typeface="Arial" panose="020B0604020202020204" pitchFamily="34" charset="0"/>
              </a:rPr>
              <a:t>The Why</a:t>
            </a:r>
            <a:endParaRPr lang="en-GB" b="1" dirty="0">
              <a:latin typeface="Cambria" panose="02040503050406030204" pitchFamily="18" charset="0"/>
              <a:ea typeface="Cambria" panose="02040503050406030204" pitchFamily="18" charset="0"/>
              <a:cs typeface="Arial" panose="020B0604020202020204" pitchFamily="34" charset="0"/>
            </a:endParaRPr>
          </a:p>
        </p:txBody>
      </p:sp>
      <p:sp>
        <p:nvSpPr>
          <p:cNvPr id="6" name="Content Placeholder 2">
            <a:extLst>
              <a:ext uri="{FF2B5EF4-FFF2-40B4-BE49-F238E27FC236}">
                <a16:creationId xmlns:a16="http://schemas.microsoft.com/office/drawing/2014/main" id="{33DC41A8-7F19-4480-8329-F39EA6994B64}"/>
              </a:ext>
            </a:extLst>
          </p:cNvPr>
          <p:cNvSpPr txBox="1">
            <a:spLocks/>
          </p:cNvSpPr>
          <p:nvPr/>
        </p:nvSpPr>
        <p:spPr>
          <a:xfrm>
            <a:off x="397338" y="694998"/>
            <a:ext cx="8349323" cy="36980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spcAft>
                <a:spcPts val="600"/>
              </a:spcAft>
              <a:buClr>
                <a:srgbClr val="FFC000"/>
              </a:buClr>
              <a:buNone/>
              <a:defRPr/>
            </a:pPr>
            <a:r>
              <a:rPr lang="en-US" sz="1600" b="1" i="1" dirty="0">
                <a:solidFill>
                  <a:srgbClr val="FF0000"/>
                </a:solidFill>
                <a:latin typeface="Cambria" panose="02040503050406030204" pitchFamily="18" charset="0"/>
                <a:cs typeface="Arial" panose="020B0604020202020204" pitchFamily="34" charset="0"/>
              </a:rPr>
              <a:t>Royal Dutch Shell Oil Spill-Bodo, Nigeria 2008-9</a:t>
            </a:r>
          </a:p>
          <a:p>
            <a:pPr marL="0" indent="0" algn="just">
              <a:spcBef>
                <a:spcPts val="600"/>
              </a:spcBef>
              <a:spcAft>
                <a:spcPts val="600"/>
              </a:spcAft>
              <a:buClr>
                <a:srgbClr val="FFC000"/>
              </a:buClr>
              <a:buNone/>
              <a:defRPr/>
            </a:pPr>
            <a:endParaRPr lang="en-US" sz="2000" b="1" dirty="0">
              <a:solidFill>
                <a:srgbClr val="FF0000"/>
              </a:solidFill>
              <a:latin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DF858569-FBDE-4878-AE23-D3222AF2C4F9}"/>
              </a:ext>
            </a:extLst>
          </p:cNvPr>
          <p:cNvPicPr>
            <a:picLocks noChangeAspect="1"/>
          </p:cNvPicPr>
          <p:nvPr/>
        </p:nvPicPr>
        <p:blipFill>
          <a:blip r:embed="rId2"/>
          <a:stretch>
            <a:fillRect/>
          </a:stretch>
        </p:blipFill>
        <p:spPr>
          <a:xfrm>
            <a:off x="555763" y="1063486"/>
            <a:ext cx="4016237" cy="3385015"/>
          </a:xfrm>
          <a:prstGeom prst="rect">
            <a:avLst/>
          </a:prstGeom>
        </p:spPr>
      </p:pic>
      <p:pic>
        <p:nvPicPr>
          <p:cNvPr id="8" name="Picture 7">
            <a:extLst>
              <a:ext uri="{FF2B5EF4-FFF2-40B4-BE49-F238E27FC236}">
                <a16:creationId xmlns:a16="http://schemas.microsoft.com/office/drawing/2014/main" id="{F6E9B185-2460-4CF9-9578-7D100B832375}"/>
              </a:ext>
            </a:extLst>
          </p:cNvPr>
          <p:cNvPicPr>
            <a:picLocks noChangeAspect="1"/>
          </p:cNvPicPr>
          <p:nvPr/>
        </p:nvPicPr>
        <p:blipFill>
          <a:blip r:embed="rId3"/>
          <a:stretch>
            <a:fillRect/>
          </a:stretch>
        </p:blipFill>
        <p:spPr>
          <a:xfrm>
            <a:off x="4571999" y="1063486"/>
            <a:ext cx="4174662" cy="1489133"/>
          </a:xfrm>
          <a:prstGeom prst="rect">
            <a:avLst/>
          </a:prstGeom>
        </p:spPr>
      </p:pic>
      <p:pic>
        <p:nvPicPr>
          <p:cNvPr id="9" name="Picture 8">
            <a:extLst>
              <a:ext uri="{FF2B5EF4-FFF2-40B4-BE49-F238E27FC236}">
                <a16:creationId xmlns:a16="http://schemas.microsoft.com/office/drawing/2014/main" id="{F3ED4B49-3C38-4FD1-9D1A-CA9741B84A03}"/>
              </a:ext>
            </a:extLst>
          </p:cNvPr>
          <p:cNvPicPr>
            <a:picLocks noChangeAspect="1"/>
          </p:cNvPicPr>
          <p:nvPr/>
        </p:nvPicPr>
        <p:blipFill>
          <a:blip r:embed="rId4"/>
          <a:stretch>
            <a:fillRect/>
          </a:stretch>
        </p:blipFill>
        <p:spPr>
          <a:xfrm>
            <a:off x="4571998" y="2552620"/>
            <a:ext cx="4174662" cy="1929548"/>
          </a:xfrm>
          <a:prstGeom prst="rect">
            <a:avLst/>
          </a:prstGeom>
        </p:spPr>
      </p:pic>
    </p:spTree>
    <p:extLst>
      <p:ext uri="{BB962C8B-B14F-4D97-AF65-F5344CB8AC3E}">
        <p14:creationId xmlns:p14="http://schemas.microsoft.com/office/powerpoint/2010/main" val="2713759041"/>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sld>
</file>

<file path=ppt/theme/theme1.xml><?xml version="1.0" encoding="utf-8"?>
<a:theme xmlns:a="http://schemas.openxmlformats.org/drawingml/2006/main" name="Multimedia Choreograph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pperplate Gothic Bold"/>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0</TotalTime>
  <Words>738</Words>
  <Application>Microsoft Office PowerPoint</Application>
  <PresentationFormat>On-screen Show (16:9)</PresentationFormat>
  <Paragraphs>57</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Cambria</vt:lpstr>
      <vt:lpstr>Constantia</vt:lpstr>
      <vt:lpstr>Copperplate Gothic Bold</vt:lpstr>
      <vt:lpstr>Wingdings</vt:lpstr>
      <vt:lpstr>Multimedia Choreography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2010-04-09T00:06:37Z</dcterms:created>
  <dcterms:modified xsi:type="dcterms:W3CDTF">2019-04-26T05:04:59Z</dcterms:modified>
  <cp:category/>
</cp:coreProperties>
</file>