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28" r:id="rId3"/>
    <p:sldId id="261" r:id="rId4"/>
    <p:sldId id="262" r:id="rId5"/>
    <p:sldId id="268" r:id="rId6"/>
    <p:sldId id="288" r:id="rId7"/>
    <p:sldId id="330" r:id="rId8"/>
    <p:sldId id="283" r:id="rId9"/>
    <p:sldId id="264" r:id="rId10"/>
    <p:sldId id="275" r:id="rId11"/>
    <p:sldId id="331" r:id="rId12"/>
    <p:sldId id="332" r:id="rId13"/>
    <p:sldId id="333" r:id="rId14"/>
    <p:sldId id="281" r:id="rId15"/>
    <p:sldId id="267" r:id="rId16"/>
    <p:sldId id="269" r:id="rId17"/>
    <p:sldId id="271" r:id="rId18"/>
    <p:sldId id="273" r:id="rId19"/>
    <p:sldId id="334" r:id="rId20"/>
    <p:sldId id="335"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10" autoAdjust="0"/>
  </p:normalViewPr>
  <p:slideViewPr>
    <p:cSldViewPr snapToGrid="0">
      <p:cViewPr>
        <p:scale>
          <a:sx n="100" d="100"/>
          <a:sy n="100" d="100"/>
        </p:scale>
        <p:origin x="-174" y="3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1"/>
          </a:xfrm>
          <a:prstGeom prst="rect">
            <a:avLst/>
          </a:prstGeom>
        </p:spPr>
        <p:txBody>
          <a:bodyPr vert="horz" lIns="91440" tIns="45720" rIns="91440" bIns="45720" rtlCol="0"/>
          <a:lstStyle>
            <a:lvl1pPr algn="r">
              <a:defRPr sz="1200"/>
            </a:lvl1pPr>
          </a:lstStyle>
          <a:p>
            <a:fld id="{4949C0BC-9BC1-47A0-9256-66825BFA1D0B}" type="datetimeFigureOut">
              <a:rPr lang="en-US" smtClean="0"/>
              <a:t>4/26/2019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1"/>
          </a:xfrm>
          <a:prstGeom prst="rect">
            <a:avLst/>
          </a:prstGeom>
        </p:spPr>
        <p:txBody>
          <a:bodyPr vert="horz" lIns="91440" tIns="45720" rIns="91440" bIns="45720" rtlCol="0" anchor="b"/>
          <a:lstStyle>
            <a:lvl1pPr algn="r">
              <a:defRPr sz="1200"/>
            </a:lvl1pPr>
          </a:lstStyle>
          <a:p>
            <a:fld id="{5F0B6C6D-2DE0-48F0-B5A5-FFD829D65B38}" type="slidenum">
              <a:rPr lang="en-US" smtClean="0"/>
              <a:t>‹#›</a:t>
            </a:fld>
            <a:endParaRPr lang="en-US"/>
          </a:p>
        </p:txBody>
      </p:sp>
    </p:spTree>
    <p:extLst>
      <p:ext uri="{BB962C8B-B14F-4D97-AF65-F5344CB8AC3E}">
        <p14:creationId xmlns:p14="http://schemas.microsoft.com/office/powerpoint/2010/main" val="3042948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a:t>
            </a:fld>
            <a:endParaRPr lang="en-US"/>
          </a:p>
        </p:txBody>
      </p:sp>
    </p:spTree>
    <p:extLst>
      <p:ext uri="{BB962C8B-B14F-4D97-AF65-F5344CB8AC3E}">
        <p14:creationId xmlns:p14="http://schemas.microsoft.com/office/powerpoint/2010/main" val="3623816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10</a:t>
            </a:fld>
            <a:endParaRPr lang="en-US"/>
          </a:p>
        </p:txBody>
      </p:sp>
    </p:spTree>
    <p:extLst>
      <p:ext uri="{BB962C8B-B14F-4D97-AF65-F5344CB8AC3E}">
        <p14:creationId xmlns:p14="http://schemas.microsoft.com/office/powerpoint/2010/main" val="1113040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11</a:t>
            </a:fld>
            <a:endParaRPr lang="en-US"/>
          </a:p>
        </p:txBody>
      </p:sp>
    </p:spTree>
    <p:extLst>
      <p:ext uri="{BB962C8B-B14F-4D97-AF65-F5344CB8AC3E}">
        <p14:creationId xmlns:p14="http://schemas.microsoft.com/office/powerpoint/2010/main" val="1315148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12</a:t>
            </a:fld>
            <a:endParaRPr lang="en-US"/>
          </a:p>
        </p:txBody>
      </p:sp>
    </p:spTree>
    <p:extLst>
      <p:ext uri="{BB962C8B-B14F-4D97-AF65-F5344CB8AC3E}">
        <p14:creationId xmlns:p14="http://schemas.microsoft.com/office/powerpoint/2010/main" val="4052308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13</a:t>
            </a:fld>
            <a:endParaRPr lang="en-US"/>
          </a:p>
        </p:txBody>
      </p:sp>
    </p:spTree>
    <p:extLst>
      <p:ext uri="{BB962C8B-B14F-4D97-AF65-F5344CB8AC3E}">
        <p14:creationId xmlns:p14="http://schemas.microsoft.com/office/powerpoint/2010/main" val="2178170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14</a:t>
            </a:fld>
            <a:endParaRPr lang="en-US"/>
          </a:p>
        </p:txBody>
      </p:sp>
    </p:spTree>
    <p:extLst>
      <p:ext uri="{BB962C8B-B14F-4D97-AF65-F5344CB8AC3E}">
        <p14:creationId xmlns:p14="http://schemas.microsoft.com/office/powerpoint/2010/main" val="692907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15</a:t>
            </a:fld>
            <a:endParaRPr lang="en-US"/>
          </a:p>
        </p:txBody>
      </p:sp>
    </p:spTree>
    <p:extLst>
      <p:ext uri="{BB962C8B-B14F-4D97-AF65-F5344CB8AC3E}">
        <p14:creationId xmlns:p14="http://schemas.microsoft.com/office/powerpoint/2010/main" val="757204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16</a:t>
            </a:fld>
            <a:endParaRPr lang="en-US"/>
          </a:p>
        </p:txBody>
      </p:sp>
    </p:spTree>
    <p:extLst>
      <p:ext uri="{BB962C8B-B14F-4D97-AF65-F5344CB8AC3E}">
        <p14:creationId xmlns:p14="http://schemas.microsoft.com/office/powerpoint/2010/main" val="787714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17</a:t>
            </a:fld>
            <a:endParaRPr lang="en-US"/>
          </a:p>
        </p:txBody>
      </p:sp>
    </p:spTree>
    <p:extLst>
      <p:ext uri="{BB962C8B-B14F-4D97-AF65-F5344CB8AC3E}">
        <p14:creationId xmlns:p14="http://schemas.microsoft.com/office/powerpoint/2010/main" val="2971003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18</a:t>
            </a:fld>
            <a:endParaRPr lang="en-US"/>
          </a:p>
        </p:txBody>
      </p:sp>
    </p:spTree>
    <p:extLst>
      <p:ext uri="{BB962C8B-B14F-4D97-AF65-F5344CB8AC3E}">
        <p14:creationId xmlns:p14="http://schemas.microsoft.com/office/powerpoint/2010/main" val="3760213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19</a:t>
            </a:fld>
            <a:endParaRPr lang="en-US"/>
          </a:p>
        </p:txBody>
      </p:sp>
    </p:spTree>
    <p:extLst>
      <p:ext uri="{BB962C8B-B14F-4D97-AF65-F5344CB8AC3E}">
        <p14:creationId xmlns:p14="http://schemas.microsoft.com/office/powerpoint/2010/main" val="241880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2</a:t>
            </a:fld>
            <a:endParaRPr lang="en-US"/>
          </a:p>
        </p:txBody>
      </p:sp>
    </p:spTree>
    <p:extLst>
      <p:ext uri="{BB962C8B-B14F-4D97-AF65-F5344CB8AC3E}">
        <p14:creationId xmlns:p14="http://schemas.microsoft.com/office/powerpoint/2010/main" val="203784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20</a:t>
            </a:fld>
            <a:endParaRPr lang="en-US"/>
          </a:p>
        </p:txBody>
      </p:sp>
    </p:spTree>
    <p:extLst>
      <p:ext uri="{BB962C8B-B14F-4D97-AF65-F5344CB8AC3E}">
        <p14:creationId xmlns:p14="http://schemas.microsoft.com/office/powerpoint/2010/main" val="104071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3</a:t>
            </a:fld>
            <a:endParaRPr lang="en-US"/>
          </a:p>
        </p:txBody>
      </p:sp>
    </p:spTree>
    <p:extLst>
      <p:ext uri="{BB962C8B-B14F-4D97-AF65-F5344CB8AC3E}">
        <p14:creationId xmlns:p14="http://schemas.microsoft.com/office/powerpoint/2010/main" val="238725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4</a:t>
            </a:fld>
            <a:endParaRPr lang="en-US"/>
          </a:p>
        </p:txBody>
      </p:sp>
    </p:spTree>
    <p:extLst>
      <p:ext uri="{BB962C8B-B14F-4D97-AF65-F5344CB8AC3E}">
        <p14:creationId xmlns:p14="http://schemas.microsoft.com/office/powerpoint/2010/main" val="2522500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5</a:t>
            </a:fld>
            <a:endParaRPr lang="en-US"/>
          </a:p>
        </p:txBody>
      </p:sp>
    </p:spTree>
    <p:extLst>
      <p:ext uri="{BB962C8B-B14F-4D97-AF65-F5344CB8AC3E}">
        <p14:creationId xmlns:p14="http://schemas.microsoft.com/office/powerpoint/2010/main" val="324146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6</a:t>
            </a:fld>
            <a:endParaRPr lang="en-US"/>
          </a:p>
        </p:txBody>
      </p:sp>
    </p:spTree>
    <p:extLst>
      <p:ext uri="{BB962C8B-B14F-4D97-AF65-F5344CB8AC3E}">
        <p14:creationId xmlns:p14="http://schemas.microsoft.com/office/powerpoint/2010/main" val="330528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7</a:t>
            </a:fld>
            <a:endParaRPr lang="en-US"/>
          </a:p>
        </p:txBody>
      </p:sp>
    </p:spTree>
    <p:extLst>
      <p:ext uri="{BB962C8B-B14F-4D97-AF65-F5344CB8AC3E}">
        <p14:creationId xmlns:p14="http://schemas.microsoft.com/office/powerpoint/2010/main" val="1452382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8</a:t>
            </a:fld>
            <a:endParaRPr lang="en-US"/>
          </a:p>
        </p:txBody>
      </p:sp>
    </p:spTree>
    <p:extLst>
      <p:ext uri="{BB962C8B-B14F-4D97-AF65-F5344CB8AC3E}">
        <p14:creationId xmlns:p14="http://schemas.microsoft.com/office/powerpoint/2010/main" val="1701097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6C6D-2DE0-48F0-B5A5-FFD829D65B38}" type="slidenum">
              <a:rPr lang="en-US" smtClean="0"/>
              <a:t>9</a:t>
            </a:fld>
            <a:endParaRPr lang="en-US"/>
          </a:p>
        </p:txBody>
      </p:sp>
    </p:spTree>
    <p:extLst>
      <p:ext uri="{BB962C8B-B14F-4D97-AF65-F5344CB8AC3E}">
        <p14:creationId xmlns:p14="http://schemas.microsoft.com/office/powerpoint/2010/main" val="206947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9D338B-E6C1-4462-9DB0-213FDF2DC501}" type="datetime3">
              <a:rPr lang="en-US" smtClean="0"/>
              <a:t>26 April 2019</a:t>
            </a:fld>
            <a:endParaRPr lang="en-US"/>
          </a:p>
        </p:txBody>
      </p:sp>
      <p:sp>
        <p:nvSpPr>
          <p:cNvPr id="5" name="Footer Placeholder 4"/>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2373844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DED685-5894-43DA-A649-30BBE70AA0E1}" type="datetime3">
              <a:rPr lang="en-US" smtClean="0"/>
              <a:t>26 April 2019</a:t>
            </a:fld>
            <a:endParaRPr lang="en-US"/>
          </a:p>
        </p:txBody>
      </p:sp>
      <p:sp>
        <p:nvSpPr>
          <p:cNvPr id="5" name="Footer Placeholder 4"/>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107643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BBA568-1EF4-4117-83E9-8AAF8ED4D35B}" type="datetime3">
              <a:rPr lang="en-US" smtClean="0"/>
              <a:t>26 April 2019</a:t>
            </a:fld>
            <a:endParaRPr lang="en-US"/>
          </a:p>
        </p:txBody>
      </p:sp>
      <p:sp>
        <p:nvSpPr>
          <p:cNvPr id="5" name="Footer Placeholder 4"/>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2667570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840776" y="90805"/>
            <a:ext cx="10977880" cy="1158875"/>
          </a:xfrm>
        </p:spPr>
        <p:txBody>
          <a:bodyPr/>
          <a:lstStyle/>
          <a:p>
            <a:r>
              <a:rPr lang="en-US"/>
              <a:t>Click to edit Master title style</a:t>
            </a:r>
          </a:p>
        </p:txBody>
      </p:sp>
      <p:sp>
        <p:nvSpPr>
          <p:cNvPr id="3" name="Text Placeholder 2"/>
          <p:cNvSpPr>
            <a:spLocks noGrp="1"/>
          </p:cNvSpPr>
          <p:nvPr>
            <p:ph type="body" idx="1"/>
          </p:nvPr>
        </p:nvSpPr>
        <p:spPr>
          <a:xfrm>
            <a:off x="834408" y="1555845"/>
            <a:ext cx="11038840" cy="46515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965264E-49C4-49C2-A12D-B2899FBEED5F}" type="datetime3">
              <a:rPr lang="en-US" smtClean="0"/>
              <a:t>26 April 2019</a:t>
            </a:fld>
            <a:endParaRPr lang="en-US"/>
          </a:p>
        </p:txBody>
      </p:sp>
      <p:sp>
        <p:nvSpPr>
          <p:cNvPr id="5" name="Footer Placeholder 4"/>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140391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17AF0-B83C-42A0-965A-A06DD7F57522}" type="datetime3">
              <a:rPr lang="en-US" smtClean="0"/>
              <a:t>26 April 2019</a:t>
            </a:fld>
            <a:endParaRPr lang="en-US"/>
          </a:p>
        </p:txBody>
      </p:sp>
      <p:sp>
        <p:nvSpPr>
          <p:cNvPr id="5" name="Footer Placeholder 4"/>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242637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5E94FA-581F-4BDE-B950-F2E555181BE3}" type="datetime3">
              <a:rPr lang="en-US" smtClean="0"/>
              <a:t>26 April 2019</a:t>
            </a:fld>
            <a:endParaRPr lang="en-US"/>
          </a:p>
        </p:txBody>
      </p:sp>
      <p:sp>
        <p:nvSpPr>
          <p:cNvPr id="5" name="Footer Placeholder 4"/>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125929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715694-3AAF-42E2-964E-059DBC41C6FC}"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
        <p:nvSpPr>
          <p:cNvPr id="7" name="Slide Number Placeholder 6"/>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347548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E5C6A6-4DCD-4FBA-8545-7151FF69C65C}" type="datetime3">
              <a:rPr lang="en-US" smtClean="0"/>
              <a:t>26 April 2019</a:t>
            </a:fld>
            <a:endParaRPr lang="en-US"/>
          </a:p>
        </p:txBody>
      </p:sp>
      <p:sp>
        <p:nvSpPr>
          <p:cNvPr id="8" name="Footer Placeholder 7"/>
          <p:cNvSpPr>
            <a:spLocks noGrp="1"/>
          </p:cNvSpPr>
          <p:nvPr>
            <p:ph type="ftr" sz="quarter" idx="11"/>
          </p:nvPr>
        </p:nvSpPr>
        <p:spPr/>
        <p:txBody>
          <a:bodyPr/>
          <a:lstStyle/>
          <a:p>
            <a:r>
              <a:rPr lang="en-US"/>
              <a:t>PRESENTED BY HE DR. ETUBOM NE. ASUQUO NIGERIA HIGH COMMISSIONER TO UGANDA</a:t>
            </a:r>
          </a:p>
        </p:txBody>
      </p:sp>
      <p:sp>
        <p:nvSpPr>
          <p:cNvPr id="9" name="Slide Number Placeholder 8"/>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107681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83C5A0-02E4-4F53-912A-31B92B16C432}" type="datetime3">
              <a:rPr lang="en-US" smtClean="0"/>
              <a:t>26 April 2019</a:t>
            </a:fld>
            <a:endParaRPr lang="en-US"/>
          </a:p>
        </p:txBody>
      </p:sp>
      <p:sp>
        <p:nvSpPr>
          <p:cNvPr id="4" name="Footer Placeholder 3"/>
          <p:cNvSpPr>
            <a:spLocks noGrp="1"/>
          </p:cNvSpPr>
          <p:nvPr>
            <p:ph type="ftr" sz="quarter" idx="11"/>
          </p:nvPr>
        </p:nvSpPr>
        <p:spPr/>
        <p:txBody>
          <a:bodyPr/>
          <a:lstStyle/>
          <a:p>
            <a:r>
              <a:rPr lang="en-US"/>
              <a:t>PRESENTED BY HE DR. ETUBOM NE. ASUQUO NIGERIA HIGH COMMISSIONER TO UGANDA</a:t>
            </a:r>
          </a:p>
        </p:txBody>
      </p:sp>
      <p:sp>
        <p:nvSpPr>
          <p:cNvPr id="5" name="Slide Number Placeholder 4"/>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227633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7E763-1AE1-47AE-9A70-58E2C9E757E0}" type="datetime3">
              <a:rPr lang="en-US" smtClean="0"/>
              <a:t>26 April 2019</a:t>
            </a:fld>
            <a:endParaRPr lang="en-US"/>
          </a:p>
        </p:txBody>
      </p:sp>
      <p:sp>
        <p:nvSpPr>
          <p:cNvPr id="3" name="Footer Placeholder 2"/>
          <p:cNvSpPr>
            <a:spLocks noGrp="1"/>
          </p:cNvSpPr>
          <p:nvPr>
            <p:ph type="ftr" sz="quarter" idx="11"/>
          </p:nvPr>
        </p:nvSpPr>
        <p:spPr/>
        <p:txBody>
          <a:bodyPr/>
          <a:lstStyle/>
          <a:p>
            <a:r>
              <a:rPr lang="en-US"/>
              <a:t>PRESENTED BY HE DR. ETUBOM NE. ASUQUO NIGERIA HIGH COMMISSIONER TO UGANDA</a:t>
            </a:r>
          </a:p>
        </p:txBody>
      </p:sp>
      <p:sp>
        <p:nvSpPr>
          <p:cNvPr id="4" name="Slide Number Placeholder 3"/>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3863109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38A3D1-4BA7-45B4-A5F0-55089F13A258}"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
        <p:nvSpPr>
          <p:cNvPr id="7" name="Slide Number Placeholder 6"/>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297039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BDFCA-7337-43D5-AB05-84F800C1A92B}"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
        <p:nvSpPr>
          <p:cNvPr id="7" name="Slide Number Placeholder 6"/>
          <p:cNvSpPr>
            <a:spLocks noGrp="1"/>
          </p:cNvSpPr>
          <p:nvPr>
            <p:ph type="sldNum" sz="quarter" idx="12"/>
          </p:nvPr>
        </p:nvSpPr>
        <p:spPr/>
        <p:txBody>
          <a:bodyPr/>
          <a:lstStyle/>
          <a:p>
            <a:fld id="{F38A1B78-D4CC-468E-95B2-CE17C8BECC55}" type="slidenum">
              <a:rPr lang="en-US" smtClean="0"/>
              <a:t>‹#›</a:t>
            </a:fld>
            <a:endParaRPr lang="en-US"/>
          </a:p>
        </p:txBody>
      </p:sp>
    </p:spTree>
    <p:extLst>
      <p:ext uri="{BB962C8B-B14F-4D97-AF65-F5344CB8AC3E}">
        <p14:creationId xmlns:p14="http://schemas.microsoft.com/office/powerpoint/2010/main" val="792058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4560" y="172086"/>
            <a:ext cx="10840720" cy="94703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04240" y="1558868"/>
            <a:ext cx="10861040" cy="47200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795818" cy="365125"/>
          </a:xfrm>
          <a:prstGeom prst="rect">
            <a:avLst/>
          </a:prstGeom>
        </p:spPr>
        <p:txBody>
          <a:bodyPr vert="horz" lIns="91440" tIns="45720" rIns="91440" bIns="45720" rtlCol="0" anchor="ctr"/>
          <a:lstStyle>
            <a:lvl1pPr algn="l">
              <a:defRPr sz="2000">
                <a:solidFill>
                  <a:schemeClr val="tx1">
                    <a:tint val="75000"/>
                  </a:schemeClr>
                </a:solidFill>
              </a:defRPr>
            </a:lvl1pPr>
          </a:lstStyle>
          <a:p>
            <a:fld id="{A81775CE-F0ED-4C47-82FF-2135C2C3630D}" type="datetime3">
              <a:rPr lang="en-US" smtClean="0"/>
              <a:t>26 April 2019</a:t>
            </a:fld>
            <a:endParaRPr lang="en-US" dirty="0"/>
          </a:p>
        </p:txBody>
      </p:sp>
      <p:sp>
        <p:nvSpPr>
          <p:cNvPr id="5" name="Footer Placeholder 4"/>
          <p:cNvSpPr>
            <a:spLocks noGrp="1"/>
          </p:cNvSpPr>
          <p:nvPr>
            <p:ph type="ftr" sz="quarter" idx="3"/>
          </p:nvPr>
        </p:nvSpPr>
        <p:spPr>
          <a:xfrm>
            <a:off x="2881384" y="6413804"/>
            <a:ext cx="7436324"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en-US" dirty="0"/>
              <a:t>PRESENTED BY HE DR. ETUBOM NE. ASUQUO NIGERIA HIGH COMMISSIONER TO UGANDA</a:t>
            </a:r>
          </a:p>
        </p:txBody>
      </p:sp>
      <p:sp>
        <p:nvSpPr>
          <p:cNvPr id="6" name="Slide Number Placeholder 5"/>
          <p:cNvSpPr>
            <a:spLocks noGrp="1"/>
          </p:cNvSpPr>
          <p:nvPr>
            <p:ph type="sldNum" sz="quarter" idx="4"/>
          </p:nvPr>
        </p:nvSpPr>
        <p:spPr>
          <a:xfrm>
            <a:off x="11308080" y="6318914"/>
            <a:ext cx="606416" cy="463522"/>
          </a:xfrm>
          <a:prstGeom prst="rect">
            <a:avLst/>
          </a:prstGeom>
        </p:spPr>
        <p:txBody>
          <a:bodyPr vert="horz" lIns="91440" tIns="45720" rIns="91440" bIns="45720" rtlCol="0" anchor="ctr"/>
          <a:lstStyle>
            <a:lvl1pPr algn="r">
              <a:defRPr sz="2800">
                <a:solidFill>
                  <a:schemeClr val="tx1">
                    <a:tint val="75000"/>
                  </a:schemeClr>
                </a:solidFill>
              </a:defRPr>
            </a:lvl1pPr>
          </a:lstStyle>
          <a:p>
            <a:fld id="{F38A1B78-D4CC-468E-95B2-CE17C8BECC55}" type="slidenum">
              <a:rPr lang="en-US" smtClean="0"/>
              <a:pPr/>
              <a:t>‹#›</a:t>
            </a:fld>
            <a:endParaRPr lang="en-US" dirty="0"/>
          </a:p>
        </p:txBody>
      </p:sp>
      <p:sp>
        <p:nvSpPr>
          <p:cNvPr id="7" name="Rectangle 6"/>
          <p:cNvSpPr/>
          <p:nvPr userDrawn="1"/>
        </p:nvSpPr>
        <p:spPr>
          <a:xfrm>
            <a:off x="701040" y="1278032"/>
            <a:ext cx="11490960" cy="121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426720" y="0"/>
            <a:ext cx="26416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2992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280" y="100313"/>
            <a:ext cx="10774680" cy="1158875"/>
          </a:xfrm>
        </p:spPr>
        <p:txBody>
          <a:bodyPr>
            <a:noAutofit/>
          </a:bodyPr>
          <a:lstStyle/>
          <a:p>
            <a:pPr marR="0" algn="ctr" rtl="0"/>
            <a:r>
              <a:rPr lang="en-US" sz="5300" b="1" i="0" u="none" strike="noStrike" baseline="0" dirty="0">
                <a:solidFill>
                  <a:prstClr val="black"/>
                </a:solidFill>
                <a:latin typeface="Cambria" panose="02040503050406030204" pitchFamily="18" charset="0"/>
              </a:rPr>
              <a:t>AEMI HIGH-LEVEL ENERGY &amp; MINING CONFERENCE</a:t>
            </a:r>
            <a:endParaRPr lang="en-US" sz="5300" b="1" i="0" u="none" strike="noStrike" baseline="0" dirty="0">
              <a:solidFill>
                <a:prstClr val="black"/>
              </a:solidFill>
              <a:latin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L="0" marR="0" lvl="0" indent="0" algn="ctr" rtl="0">
              <a:buNone/>
            </a:pPr>
            <a:r>
              <a:rPr lang="en-US" sz="3200" b="1" i="0" u="none" strike="noStrike" baseline="0" dirty="0">
                <a:solidFill>
                  <a:prstClr val="black"/>
                </a:solidFill>
                <a:latin typeface="Cambria" panose="02040503050406030204" pitchFamily="18" charset="0"/>
              </a:rPr>
              <a:t>PAPER PRESENTED </a:t>
            </a:r>
          </a:p>
          <a:p>
            <a:pPr marL="0" marR="0" lvl="0" indent="0" algn="ctr" rtl="0">
              <a:buNone/>
            </a:pPr>
            <a:r>
              <a:rPr lang="en-US" sz="3200" b="1" i="0" u="none" strike="noStrike" baseline="0" dirty="0">
                <a:solidFill>
                  <a:prstClr val="black"/>
                </a:solidFill>
                <a:latin typeface="Cambria" panose="02040503050406030204" pitchFamily="18" charset="0"/>
              </a:rPr>
              <a:t>BY </a:t>
            </a:r>
          </a:p>
          <a:p>
            <a:pPr marL="0" marR="0" lvl="0" indent="0" algn="ctr" rtl="0">
              <a:buNone/>
            </a:pPr>
            <a:r>
              <a:rPr lang="en-US" sz="4000" b="1" i="0" u="none" strike="noStrike" baseline="0" dirty="0">
                <a:solidFill>
                  <a:prstClr val="black"/>
                </a:solidFill>
                <a:latin typeface="Cambria" panose="02040503050406030204" pitchFamily="18" charset="0"/>
              </a:rPr>
              <a:t>HIS EXCELLENCY, DR. ETUBOM N.E. ASUQUO</a:t>
            </a:r>
            <a:r>
              <a:rPr lang="en-US" sz="4000" b="1" i="0" u="none" strike="noStrike" baseline="0" dirty="0">
                <a:solidFill>
                  <a:prstClr val="black"/>
                </a:solidFill>
                <a:latin typeface="Times New Roman" panose="02020603050405020304" pitchFamily="18" charset="0"/>
              </a:rPr>
              <a:t>,</a:t>
            </a:r>
          </a:p>
          <a:p>
            <a:pPr marL="0" marR="0" lvl="0" indent="0" algn="ctr" rtl="0">
              <a:buNone/>
            </a:pPr>
            <a:r>
              <a:rPr lang="en-US" sz="3600" b="1" i="0" u="none" strike="noStrike" baseline="0" dirty="0">
                <a:solidFill>
                  <a:prstClr val="black"/>
                </a:solidFill>
                <a:latin typeface="Cambria" panose="02040503050406030204" pitchFamily="18" charset="0"/>
              </a:rPr>
              <a:t>NIGERIA HIGH COMMISSIONER TO UGANDA,</a:t>
            </a:r>
          </a:p>
          <a:p>
            <a:pPr marL="457200" marR="0" lvl="1" indent="0" algn="ctr" rtl="0">
              <a:buNone/>
            </a:pPr>
            <a:endParaRPr lang="en-US" sz="3200" b="1" i="0" u="none" strike="noStrike" baseline="0" dirty="0">
              <a:solidFill>
                <a:prstClr val="black"/>
              </a:solidFill>
              <a:latin typeface="Times New Roman" panose="02020603050405020304" pitchFamily="18" charset="0"/>
            </a:endParaRPr>
          </a:p>
          <a:p>
            <a:pPr marL="457200" marR="0" lvl="1" indent="0" algn="ctr" rtl="0">
              <a:buNone/>
            </a:pPr>
            <a:r>
              <a:rPr lang="en-US" sz="3200" b="1" i="0" u="none" strike="noStrike" baseline="0" dirty="0">
                <a:solidFill>
                  <a:prstClr val="black"/>
                </a:solidFill>
                <a:latin typeface="Cambria" panose="02040503050406030204" pitchFamily="18" charset="0"/>
              </a:rPr>
              <a:t>IMPERIAL ROYALE HOTEL, KAMPALA – UGANDA</a:t>
            </a:r>
          </a:p>
          <a:p>
            <a:pPr marL="457200" marR="0" lvl="1" indent="0" algn="ctr" rtl="0">
              <a:buNone/>
            </a:pPr>
            <a:endParaRPr lang="en-US" sz="3200" b="1" i="0" u="none" strike="noStrike" baseline="0" dirty="0">
              <a:solidFill>
                <a:prstClr val="black"/>
              </a:solidFill>
              <a:latin typeface="Cambria" panose="02040503050406030204" pitchFamily="18" charset="0"/>
            </a:endParaRPr>
          </a:p>
          <a:p>
            <a:pPr marL="457200" marR="0" lvl="1" indent="0" algn="ctr" rtl="0">
              <a:buNone/>
            </a:pPr>
            <a:r>
              <a:rPr lang="en-US" sz="3200" b="1" i="0" u="none" strike="noStrike" baseline="0" dirty="0">
                <a:solidFill>
                  <a:prstClr val="black"/>
                </a:solidFill>
                <a:latin typeface="Cambria" panose="02040503050406030204" pitchFamily="18" charset="0"/>
              </a:rPr>
              <a:t>26</a:t>
            </a:r>
            <a:r>
              <a:rPr lang="en-US" sz="3200" b="1" i="0" u="none" strike="noStrike" baseline="30000" dirty="0">
                <a:solidFill>
                  <a:prstClr val="black"/>
                </a:solidFill>
                <a:latin typeface="Cambria" panose="02040503050406030204" pitchFamily="18" charset="0"/>
              </a:rPr>
              <a:t>TH</a:t>
            </a:r>
            <a:r>
              <a:rPr lang="en-US" sz="3200" b="1" i="0" u="none" strike="noStrike" baseline="0" dirty="0">
                <a:solidFill>
                  <a:prstClr val="black"/>
                </a:solidFill>
                <a:latin typeface="Cambria" panose="02040503050406030204" pitchFamily="18" charset="0"/>
              </a:rPr>
              <a:t> APRIL, 2019.</a:t>
            </a:r>
          </a:p>
        </p:txBody>
      </p:sp>
      <p:sp>
        <p:nvSpPr>
          <p:cNvPr id="4" name="Slide Number Placeholder 3"/>
          <p:cNvSpPr>
            <a:spLocks noGrp="1"/>
          </p:cNvSpPr>
          <p:nvPr>
            <p:ph type="sldNum" sz="quarter" idx="12"/>
          </p:nvPr>
        </p:nvSpPr>
        <p:spPr/>
        <p:txBody>
          <a:bodyPr/>
          <a:lstStyle/>
          <a:p>
            <a:fld id="{F38A1B78-D4CC-468E-95B2-CE17C8BECC55}" type="slidenum">
              <a:rPr lang="en-US" smtClean="0"/>
              <a:t>1</a:t>
            </a:fld>
            <a:endParaRPr lang="en-US"/>
          </a:p>
        </p:txBody>
      </p:sp>
      <p:sp>
        <p:nvSpPr>
          <p:cNvPr id="5" name="Date Placeholder 4"/>
          <p:cNvSpPr>
            <a:spLocks noGrp="1"/>
          </p:cNvSpPr>
          <p:nvPr>
            <p:ph type="dt" sz="half" idx="10"/>
          </p:nvPr>
        </p:nvSpPr>
        <p:spPr/>
        <p:txBody>
          <a:bodyPr/>
          <a:lstStyle/>
          <a:p>
            <a:fld id="{BF28BB10-8C1D-4007-B11E-CBCE23035D5F}" type="datetime3">
              <a:rPr lang="en-US" smtClean="0"/>
              <a:t>26 April 2019</a:t>
            </a:fld>
            <a:endParaRPr lang="en-US" dirty="0"/>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pic>
        <p:nvPicPr>
          <p:cNvPr id="12" name="Picture 11">
            <a:extLst>
              <a:ext uri="{FF2B5EF4-FFF2-40B4-BE49-F238E27FC236}">
                <a16:creationId xmlns="" xmlns:a16="http://schemas.microsoft.com/office/drawing/2014/main" id="{B0272BA6-B29A-4707-B381-78C17DFF89E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268" t="6021" r="5899" b="7847"/>
          <a:stretch/>
        </p:blipFill>
        <p:spPr>
          <a:xfrm>
            <a:off x="10913804" y="521570"/>
            <a:ext cx="1161646" cy="737617"/>
          </a:xfrm>
          <a:prstGeom prst="rect">
            <a:avLst/>
          </a:prstGeom>
        </p:spPr>
      </p:pic>
      <p:pic>
        <p:nvPicPr>
          <p:cNvPr id="8" name="Picture 7">
            <a:extLst>
              <a:ext uri="{FF2B5EF4-FFF2-40B4-BE49-F238E27FC236}">
                <a16:creationId xmlns="" xmlns:a16="http://schemas.microsoft.com/office/drawing/2014/main" id="{75E14568-17F8-4B8A-AE5B-96CC3BB514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19" y="570267"/>
            <a:ext cx="1401094" cy="700547"/>
          </a:xfrm>
          <a:prstGeom prst="rect">
            <a:avLst/>
          </a:prstGeom>
          <a:ln>
            <a:solidFill>
              <a:schemeClr val="bg2">
                <a:lumMod val="75000"/>
              </a:schemeClr>
            </a:solidFill>
          </a:ln>
        </p:spPr>
      </p:pic>
    </p:spTree>
    <p:extLst>
      <p:ext uri="{BB962C8B-B14F-4D97-AF65-F5344CB8AC3E}">
        <p14:creationId xmlns:p14="http://schemas.microsoft.com/office/powerpoint/2010/main" val="6781174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1353800" cy="1325563"/>
          </a:xfrm>
        </p:spPr>
        <p:txBody>
          <a:bodyPr>
            <a:normAutofit/>
          </a:bodyPr>
          <a:lstStyle/>
          <a:p>
            <a:pPr marL="742950" marR="0" indent="-742950" rtl="0">
              <a:buFont typeface="+mj-lt"/>
              <a:buAutoNum type="alphaLcParenR" startAt="6"/>
            </a:pPr>
            <a:r>
              <a:rPr lang="en-US" sz="4000" b="1" i="0" u="none" strike="noStrike" baseline="0" dirty="0">
                <a:solidFill>
                  <a:srgbClr val="365F91"/>
                </a:solidFill>
                <a:latin typeface="Cambria" panose="02040503050406030204" pitchFamily="18" charset="0"/>
              </a:rPr>
              <a:t>OIL AND GAS SECTOR IN NIGERIA - CURRENT ISSUES</a:t>
            </a:r>
          </a:p>
        </p:txBody>
      </p:sp>
      <p:sp>
        <p:nvSpPr>
          <p:cNvPr id="3" name="Text Placeholder 2"/>
          <p:cNvSpPr>
            <a:spLocks noGrp="1"/>
          </p:cNvSpPr>
          <p:nvPr>
            <p:ph type="body" idx="1"/>
          </p:nvPr>
        </p:nvSpPr>
        <p:spPr>
          <a:xfrm>
            <a:off x="838200" y="1634836"/>
            <a:ext cx="10515600" cy="4668982"/>
          </a:xfrm>
        </p:spPr>
        <p:txBody>
          <a:bodyPr>
            <a:noAutofit/>
          </a:bodyPr>
          <a:lstStyle/>
          <a:p>
            <a:pPr marR="0" lvl="0" algn="just" rtl="0"/>
            <a:r>
              <a:rPr lang="en-US" sz="3000" b="1" i="0" u="none" strike="noStrike" baseline="0" dirty="0">
                <a:latin typeface="Cambria" panose="02040503050406030204" pitchFamily="18" charset="0"/>
              </a:rPr>
              <a:t>The Nigeria oil and gas industry has been vibrant since 1956 by the Shell Group.  </a:t>
            </a:r>
          </a:p>
          <a:p>
            <a:pPr marR="0" lvl="0" algn="just" rtl="0"/>
            <a:r>
              <a:rPr lang="en-US" sz="3000" b="1" dirty="0">
                <a:latin typeface="Cambria" panose="02040503050406030204" pitchFamily="18" charset="0"/>
              </a:rPr>
              <a:t>S</a:t>
            </a:r>
            <a:r>
              <a:rPr lang="en-US" sz="3000" b="1" i="0" u="none" strike="noStrike" baseline="0" dirty="0">
                <a:latin typeface="Cambria" panose="02040503050406030204" pitchFamily="18" charset="0"/>
              </a:rPr>
              <a:t>ector was, however, dominated by multinational co-operations until the early 1990s when Nigerian companies began to make a foray into the industry.  </a:t>
            </a:r>
          </a:p>
          <a:p>
            <a:pPr marR="0" lvl="0" algn="just" rtl="0"/>
            <a:r>
              <a:rPr lang="en-US" sz="3000" b="1" i="0" u="none" strike="noStrike" baseline="0" dirty="0">
                <a:latin typeface="Cambria" panose="02040503050406030204" pitchFamily="18" charset="0"/>
              </a:rPr>
              <a:t>Local participation </a:t>
            </a:r>
            <a:r>
              <a:rPr lang="en-US" sz="3000" b="1" dirty="0">
                <a:latin typeface="Cambria" panose="02040503050406030204" pitchFamily="18" charset="0"/>
              </a:rPr>
              <a:t>was</a:t>
            </a:r>
            <a:r>
              <a:rPr lang="en-US" sz="3000" b="1" i="0" u="none" strike="noStrike" baseline="0" dirty="0">
                <a:latin typeface="Cambria" panose="02040503050406030204" pitchFamily="18" charset="0"/>
              </a:rPr>
              <a:t> boosted with  implementation of the Nigerian Content directives issued by the Nigerian  National Petroleum Corporation (NNPC) and eventually by the promulgation of the Nigerian Oil and Gas Industry Content Development (NOGIC) Act in 2010.  </a:t>
            </a:r>
            <a:endParaRPr lang="en-US" sz="3000" b="1" i="0" u="sng" strike="noStrike" baseline="0" dirty="0">
              <a:latin typeface="Cambria" panose="02040503050406030204" pitchFamily="18" charset="0"/>
            </a:endParaRPr>
          </a:p>
        </p:txBody>
      </p:sp>
      <p:sp>
        <p:nvSpPr>
          <p:cNvPr id="4" name="Date Placeholder 3">
            <a:extLst>
              <a:ext uri="{FF2B5EF4-FFF2-40B4-BE49-F238E27FC236}">
                <a16:creationId xmlns="" xmlns:a16="http://schemas.microsoft.com/office/drawing/2014/main" id="{724AEE20-2BFC-470F-8159-35D476EA18AF}"/>
              </a:ext>
            </a:extLst>
          </p:cNvPr>
          <p:cNvSpPr>
            <a:spLocks noGrp="1"/>
          </p:cNvSpPr>
          <p:nvPr>
            <p:ph type="dt" sz="half" idx="10"/>
          </p:nvPr>
        </p:nvSpPr>
        <p:spPr/>
        <p:txBody>
          <a:bodyPr/>
          <a:lstStyle/>
          <a:p>
            <a:fld id="{05A4BE81-51C2-4C31-820C-E1951DF83F7B}" type="datetime3">
              <a:rPr lang="en-US" smtClean="0"/>
              <a:t>26 April 2019</a:t>
            </a:fld>
            <a:endParaRPr lang="en-US"/>
          </a:p>
        </p:txBody>
      </p:sp>
      <p:sp>
        <p:nvSpPr>
          <p:cNvPr id="5" name="Footer Placeholder 4">
            <a:extLst>
              <a:ext uri="{FF2B5EF4-FFF2-40B4-BE49-F238E27FC236}">
                <a16:creationId xmlns="" xmlns:a16="http://schemas.microsoft.com/office/drawing/2014/main" id="{723791B4-F829-47A3-9B36-AD076FD9D0D6}"/>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029D2FF3-4F91-4CE9-B7A1-CA441AD68114}"/>
              </a:ext>
            </a:extLst>
          </p:cNvPr>
          <p:cNvSpPr>
            <a:spLocks noGrp="1"/>
          </p:cNvSpPr>
          <p:nvPr>
            <p:ph type="sldNum" sz="quarter" idx="12"/>
          </p:nvPr>
        </p:nvSpPr>
        <p:spPr/>
        <p:txBody>
          <a:bodyPr/>
          <a:lstStyle/>
          <a:p>
            <a:fld id="{F38A1B78-D4CC-468E-95B2-CE17C8BECC55}" type="slidenum">
              <a:rPr lang="en-US" smtClean="0"/>
              <a:t>10</a:t>
            </a:fld>
            <a:endParaRPr lang="en-US"/>
          </a:p>
        </p:txBody>
      </p:sp>
    </p:spTree>
    <p:extLst>
      <p:ext uri="{BB962C8B-B14F-4D97-AF65-F5344CB8AC3E}">
        <p14:creationId xmlns:p14="http://schemas.microsoft.com/office/powerpoint/2010/main" val="422265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1353800" cy="1325563"/>
          </a:xfrm>
        </p:spPr>
        <p:txBody>
          <a:bodyPr>
            <a:normAutofit/>
          </a:bodyPr>
          <a:lstStyle/>
          <a:p>
            <a:pPr marL="742950" marR="0" indent="-742950" rtl="0">
              <a:buFont typeface="+mj-lt"/>
              <a:buAutoNum type="alphaLcParenR" startAt="6"/>
            </a:pPr>
            <a:r>
              <a:rPr lang="en-US" sz="3600" b="1" i="0" u="none" strike="noStrike" baseline="0" dirty="0">
                <a:solidFill>
                  <a:srgbClr val="365F91"/>
                </a:solidFill>
                <a:latin typeface="Cambria" panose="02040503050406030204" pitchFamily="18" charset="0"/>
              </a:rPr>
              <a:t>OIL AND GAS SECTOR IN NIGERIA - CURRENT ISSUES (cont …)</a:t>
            </a:r>
          </a:p>
        </p:txBody>
      </p:sp>
      <p:sp>
        <p:nvSpPr>
          <p:cNvPr id="3" name="Text Placeholder 2"/>
          <p:cNvSpPr>
            <a:spLocks noGrp="1"/>
          </p:cNvSpPr>
          <p:nvPr>
            <p:ph type="body" idx="1"/>
          </p:nvPr>
        </p:nvSpPr>
        <p:spPr>
          <a:xfrm>
            <a:off x="838200" y="1634836"/>
            <a:ext cx="10515600" cy="4668982"/>
          </a:xfrm>
        </p:spPr>
        <p:txBody>
          <a:bodyPr>
            <a:noAutofit/>
          </a:bodyPr>
          <a:lstStyle/>
          <a:p>
            <a:pPr marL="0" lvl="0" indent="0">
              <a:buNone/>
            </a:pPr>
            <a:r>
              <a:rPr lang="en-US" sz="4400" b="1" i="0" u="none" strike="noStrike" baseline="0" dirty="0">
                <a:latin typeface="Cambria" panose="02040503050406030204" pitchFamily="18" charset="0"/>
              </a:rPr>
              <a:t> </a:t>
            </a:r>
            <a:r>
              <a:rPr lang="en-US" sz="4800" b="1" dirty="0">
                <a:latin typeface="Cambria" panose="02040503050406030204" pitchFamily="18" charset="0"/>
              </a:rPr>
              <a:t>The three main problems in the oil industry are:</a:t>
            </a:r>
          </a:p>
          <a:p>
            <a:pPr lvl="2"/>
            <a:r>
              <a:rPr lang="en-US" sz="4800" b="1" dirty="0">
                <a:latin typeface="Cambria" panose="02040503050406030204" pitchFamily="18" charset="0"/>
              </a:rPr>
              <a:t>Pollution </a:t>
            </a:r>
          </a:p>
          <a:p>
            <a:pPr lvl="2"/>
            <a:r>
              <a:rPr lang="en-US" sz="4800" b="1" dirty="0">
                <a:latin typeface="Cambria" panose="02040503050406030204" pitchFamily="18" charset="0"/>
              </a:rPr>
              <a:t>Funds </a:t>
            </a:r>
          </a:p>
          <a:p>
            <a:pPr lvl="2"/>
            <a:r>
              <a:rPr lang="en-US" sz="4800" b="1" dirty="0">
                <a:latin typeface="Cambria" panose="02040503050406030204" pitchFamily="18" charset="0"/>
              </a:rPr>
              <a:t>Infrastructure.</a:t>
            </a:r>
            <a:endParaRPr lang="en-US" sz="4400" b="1" i="0" u="sng" strike="noStrike" baseline="0" dirty="0">
              <a:latin typeface="Cambria" panose="02040503050406030204" pitchFamily="18" charset="0"/>
            </a:endParaRPr>
          </a:p>
        </p:txBody>
      </p:sp>
      <p:sp>
        <p:nvSpPr>
          <p:cNvPr id="4" name="Date Placeholder 3">
            <a:extLst>
              <a:ext uri="{FF2B5EF4-FFF2-40B4-BE49-F238E27FC236}">
                <a16:creationId xmlns="" xmlns:a16="http://schemas.microsoft.com/office/drawing/2014/main" id="{CFD10A63-F2B2-4062-83C6-517127BD9A30}"/>
              </a:ext>
            </a:extLst>
          </p:cNvPr>
          <p:cNvSpPr>
            <a:spLocks noGrp="1"/>
          </p:cNvSpPr>
          <p:nvPr>
            <p:ph type="dt" sz="half" idx="10"/>
          </p:nvPr>
        </p:nvSpPr>
        <p:spPr/>
        <p:txBody>
          <a:bodyPr/>
          <a:lstStyle/>
          <a:p>
            <a:fld id="{81DB3A5D-51FC-4057-81BA-547CAEC95EBD}" type="datetime3">
              <a:rPr lang="en-US" smtClean="0"/>
              <a:t>26 April 2019</a:t>
            </a:fld>
            <a:endParaRPr lang="en-US"/>
          </a:p>
        </p:txBody>
      </p:sp>
      <p:sp>
        <p:nvSpPr>
          <p:cNvPr id="5" name="Footer Placeholder 4">
            <a:extLst>
              <a:ext uri="{FF2B5EF4-FFF2-40B4-BE49-F238E27FC236}">
                <a16:creationId xmlns="" xmlns:a16="http://schemas.microsoft.com/office/drawing/2014/main" id="{047AD9CD-BB3A-4AFE-8842-9986F02E04BC}"/>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552CC5ED-1E42-42BB-8B91-F09EC7AE70F3}"/>
              </a:ext>
            </a:extLst>
          </p:cNvPr>
          <p:cNvSpPr>
            <a:spLocks noGrp="1"/>
          </p:cNvSpPr>
          <p:nvPr>
            <p:ph type="sldNum" sz="quarter" idx="12"/>
          </p:nvPr>
        </p:nvSpPr>
        <p:spPr/>
        <p:txBody>
          <a:bodyPr/>
          <a:lstStyle/>
          <a:p>
            <a:fld id="{F38A1B78-D4CC-468E-95B2-CE17C8BECC55}" type="slidenum">
              <a:rPr lang="en-US" smtClean="0"/>
              <a:t>11</a:t>
            </a:fld>
            <a:endParaRPr lang="en-US"/>
          </a:p>
        </p:txBody>
      </p:sp>
    </p:spTree>
    <p:extLst>
      <p:ext uri="{BB962C8B-B14F-4D97-AF65-F5344CB8AC3E}">
        <p14:creationId xmlns:p14="http://schemas.microsoft.com/office/powerpoint/2010/main" val="137088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marR="0" indent="-742950" rtl="0">
              <a:buFont typeface="+mj-lt"/>
              <a:buAutoNum type="alphaLcParenR" startAt="7"/>
            </a:pPr>
            <a:r>
              <a:rPr lang="en-US" sz="4000" b="1" i="0" u="none" strike="noStrike" baseline="0" dirty="0">
                <a:solidFill>
                  <a:srgbClr val="365F91"/>
                </a:solidFill>
                <a:latin typeface="Cambria" panose="02040503050406030204" pitchFamily="18" charset="0"/>
              </a:rPr>
              <a:t>MAJOR PROBLEMS AFFECTING NIGERIA’S OIL INDUSTRY </a:t>
            </a:r>
          </a:p>
        </p:txBody>
      </p:sp>
      <p:sp>
        <p:nvSpPr>
          <p:cNvPr id="3" name="Text Placeholder 2"/>
          <p:cNvSpPr>
            <a:spLocks noGrp="1"/>
          </p:cNvSpPr>
          <p:nvPr>
            <p:ph type="body" idx="1"/>
          </p:nvPr>
        </p:nvSpPr>
        <p:spPr/>
        <p:txBody>
          <a:bodyPr>
            <a:normAutofit/>
          </a:bodyPr>
          <a:lstStyle/>
          <a:p>
            <a:pPr marL="742950" marR="0" lvl="0" indent="-742950" rtl="0">
              <a:buFont typeface="+mj-lt"/>
              <a:buAutoNum type="alphaLcParenR"/>
            </a:pPr>
            <a:r>
              <a:rPr lang="en-US" sz="4400" b="1" i="0" u="none" strike="noStrike" baseline="0" dirty="0">
                <a:latin typeface="Cambria" panose="02040503050406030204" pitchFamily="18" charset="0"/>
              </a:rPr>
              <a:t>Oil spills and Pollution</a:t>
            </a:r>
          </a:p>
          <a:p>
            <a:pPr marL="742950" marR="0" lvl="0" indent="-742950" rtl="0">
              <a:buFont typeface="+mj-lt"/>
              <a:buAutoNum type="alphaLcParenR"/>
            </a:pPr>
            <a:r>
              <a:rPr lang="en-US" sz="4400" b="1" i="0" u="none" strike="noStrike" baseline="0" dirty="0">
                <a:latin typeface="Cambria" panose="02040503050406030204" pitchFamily="18" charset="0"/>
              </a:rPr>
              <a:t>Kidnapping</a:t>
            </a:r>
          </a:p>
          <a:p>
            <a:pPr marL="742950" marR="0" lvl="0" indent="-742950" rtl="0">
              <a:buFont typeface="+mj-lt"/>
              <a:buAutoNum type="alphaLcParenR"/>
            </a:pPr>
            <a:r>
              <a:rPr lang="en-US" sz="4400" b="1" i="0" u="none" strike="noStrike" baseline="0" dirty="0">
                <a:latin typeface="Cambria" panose="02040503050406030204" pitchFamily="18" charset="0"/>
              </a:rPr>
              <a:t>Inadequate pipeline infrastructure</a:t>
            </a:r>
          </a:p>
          <a:p>
            <a:pPr marL="742950" marR="0" lvl="0" indent="-742950" rtl="0">
              <a:buFont typeface="+mj-lt"/>
              <a:buAutoNum type="alphaLcParenR"/>
            </a:pPr>
            <a:r>
              <a:rPr lang="en-US" sz="4400" b="1" i="0" u="none" strike="noStrike" baseline="0" dirty="0">
                <a:latin typeface="Cambria" panose="02040503050406030204" pitchFamily="18" charset="0"/>
              </a:rPr>
              <a:t>Unreliable gas supply</a:t>
            </a:r>
          </a:p>
          <a:p>
            <a:pPr marL="742950" marR="0" lvl="0" indent="-742950" rtl="0">
              <a:buFont typeface="+mj-lt"/>
              <a:buAutoNum type="alphaLcParenR"/>
            </a:pPr>
            <a:r>
              <a:rPr lang="en-US" sz="4400" b="1" i="0" u="none" strike="noStrike" baseline="0" dirty="0">
                <a:latin typeface="Cambria" panose="02040503050406030204" pitchFamily="18" charset="0"/>
              </a:rPr>
              <a:t>Poor gas funding.</a:t>
            </a:r>
          </a:p>
        </p:txBody>
      </p:sp>
      <p:sp>
        <p:nvSpPr>
          <p:cNvPr id="4" name="Date Placeholder 3">
            <a:extLst>
              <a:ext uri="{FF2B5EF4-FFF2-40B4-BE49-F238E27FC236}">
                <a16:creationId xmlns="" xmlns:a16="http://schemas.microsoft.com/office/drawing/2014/main" id="{E9C4B068-3F3A-4110-847B-B9B5799A98F5}"/>
              </a:ext>
            </a:extLst>
          </p:cNvPr>
          <p:cNvSpPr>
            <a:spLocks noGrp="1"/>
          </p:cNvSpPr>
          <p:nvPr>
            <p:ph type="dt" sz="half" idx="10"/>
          </p:nvPr>
        </p:nvSpPr>
        <p:spPr/>
        <p:txBody>
          <a:bodyPr/>
          <a:lstStyle/>
          <a:p>
            <a:fld id="{719E4C17-7134-44A6-93E8-B95538C49AC6}" type="datetime3">
              <a:rPr lang="en-US" smtClean="0"/>
              <a:t>26 April 2019</a:t>
            </a:fld>
            <a:endParaRPr lang="en-US"/>
          </a:p>
        </p:txBody>
      </p:sp>
      <p:sp>
        <p:nvSpPr>
          <p:cNvPr id="5" name="Footer Placeholder 4">
            <a:extLst>
              <a:ext uri="{FF2B5EF4-FFF2-40B4-BE49-F238E27FC236}">
                <a16:creationId xmlns="" xmlns:a16="http://schemas.microsoft.com/office/drawing/2014/main" id="{34EBE957-AC9B-4AD0-8264-0CB65D519969}"/>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4FFD0C3B-8B8C-49F8-AC41-C718B8760A0E}"/>
              </a:ext>
            </a:extLst>
          </p:cNvPr>
          <p:cNvSpPr>
            <a:spLocks noGrp="1"/>
          </p:cNvSpPr>
          <p:nvPr>
            <p:ph type="sldNum" sz="quarter" idx="12"/>
          </p:nvPr>
        </p:nvSpPr>
        <p:spPr/>
        <p:txBody>
          <a:bodyPr/>
          <a:lstStyle/>
          <a:p>
            <a:fld id="{F38A1B78-D4CC-468E-95B2-CE17C8BECC55}" type="slidenum">
              <a:rPr lang="en-US" smtClean="0"/>
              <a:t>12</a:t>
            </a:fld>
            <a:endParaRPr lang="en-US"/>
          </a:p>
        </p:txBody>
      </p:sp>
    </p:spTree>
    <p:extLst>
      <p:ext uri="{BB962C8B-B14F-4D97-AF65-F5344CB8AC3E}">
        <p14:creationId xmlns:p14="http://schemas.microsoft.com/office/powerpoint/2010/main" val="40720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buFont typeface="+mj-lt"/>
              <a:buAutoNum type="alphaLcParenR" startAt="7"/>
            </a:pPr>
            <a:r>
              <a:rPr lang="en-US" b="1" dirty="0">
                <a:solidFill>
                  <a:srgbClr val="365F91"/>
                </a:solidFill>
                <a:latin typeface="Cambria" panose="02040503050406030204" pitchFamily="18" charset="0"/>
              </a:rPr>
              <a:t>MAJOR PROBLEMS AFFECTING THE NIGERIA’S OIL INDUSTRY  (</a:t>
            </a:r>
            <a:r>
              <a:rPr lang="en-US" b="1" dirty="0" err="1">
                <a:solidFill>
                  <a:srgbClr val="365F91"/>
                </a:solidFill>
                <a:latin typeface="Cambria" panose="02040503050406030204" pitchFamily="18" charset="0"/>
              </a:rPr>
              <a:t>cont</a:t>
            </a:r>
            <a:r>
              <a:rPr lang="en-US" b="1" dirty="0">
                <a:solidFill>
                  <a:srgbClr val="365F91"/>
                </a:solidFill>
                <a:latin typeface="Cambria" panose="02040503050406030204" pitchFamily="18" charset="0"/>
              </a:rPr>
              <a:t>…)</a:t>
            </a:r>
            <a:endParaRPr lang="en-US" b="1" i="0" u="none" strike="noStrike" baseline="0" dirty="0">
              <a:solidFill>
                <a:srgbClr val="365F91"/>
              </a:solidFill>
              <a:latin typeface="Times New Roman" panose="02020603050405020304" pitchFamily="18" charset="0"/>
            </a:endParaRPr>
          </a:p>
        </p:txBody>
      </p:sp>
      <p:sp>
        <p:nvSpPr>
          <p:cNvPr id="3" name="Text Placeholder 2"/>
          <p:cNvSpPr>
            <a:spLocks noGrp="1"/>
          </p:cNvSpPr>
          <p:nvPr>
            <p:ph type="body" idx="1"/>
          </p:nvPr>
        </p:nvSpPr>
        <p:spPr>
          <a:xfrm>
            <a:off x="1043958" y="1565370"/>
            <a:ext cx="11038840" cy="4651598"/>
          </a:xfrm>
        </p:spPr>
        <p:txBody>
          <a:bodyPr>
            <a:noAutofit/>
          </a:bodyPr>
          <a:lstStyle/>
          <a:p>
            <a:pPr marL="0" lvl="0" indent="0" algn="just">
              <a:buNone/>
            </a:pPr>
            <a:r>
              <a:rPr lang="en-US" sz="4000" b="1" i="0" u="none" strike="noStrike" baseline="0" dirty="0">
                <a:latin typeface="Cambria" panose="02040503050406030204" pitchFamily="18" charset="0"/>
              </a:rPr>
              <a:t>20.	The Nigeria Oil Industry is largely controlled by the Government-Owned NNPC via Join Ventures (JVs) and Production Sharing Contracts (PSCs) with International Oil Companies (IOCs).  The Government has an average of 60% ownership interest in JVs and IOCs which account for the majority of the Countries Crude Oil </a:t>
            </a:r>
            <a:r>
              <a:rPr lang="en-US" sz="4000" b="1" i="0" u="none" strike="noStrike" baseline="0" dirty="0" smtClean="0">
                <a:latin typeface="Cambria" panose="02040503050406030204" pitchFamily="18" charset="0"/>
              </a:rPr>
              <a:t>Production. </a:t>
            </a:r>
            <a:r>
              <a:rPr lang="en-US" sz="4000" b="1" dirty="0">
                <a:latin typeface="Cambria" panose="02040503050406030204" pitchFamily="18" charset="0"/>
              </a:rPr>
              <a:t>The 40% balance </a:t>
            </a:r>
            <a:r>
              <a:rPr lang="en-US" sz="4000" b="1" dirty="0" smtClean="0">
                <a:latin typeface="Cambria" panose="02040503050406030204" pitchFamily="18" charset="0"/>
              </a:rPr>
              <a:t>goes to the JVCs and IOCs</a:t>
            </a:r>
            <a:r>
              <a:rPr lang="en-US" sz="4000" b="1" i="0" u="none" strike="noStrike" baseline="0" dirty="0" smtClean="0">
                <a:latin typeface="Cambria" panose="02040503050406030204" pitchFamily="18" charset="0"/>
              </a:rPr>
              <a:t>. </a:t>
            </a:r>
            <a:endParaRPr lang="en-US" sz="4000" b="1" i="0" u="none" strike="noStrike" baseline="0" dirty="0">
              <a:latin typeface="Cambria" panose="02040503050406030204" pitchFamily="18" charset="0"/>
            </a:endParaRPr>
          </a:p>
        </p:txBody>
      </p:sp>
      <p:sp>
        <p:nvSpPr>
          <p:cNvPr id="4" name="Date Placeholder 3">
            <a:extLst>
              <a:ext uri="{FF2B5EF4-FFF2-40B4-BE49-F238E27FC236}">
                <a16:creationId xmlns="" xmlns:a16="http://schemas.microsoft.com/office/drawing/2014/main" id="{042683D6-3032-42B8-9A34-C0DD6B8F93F4}"/>
              </a:ext>
            </a:extLst>
          </p:cNvPr>
          <p:cNvSpPr>
            <a:spLocks noGrp="1"/>
          </p:cNvSpPr>
          <p:nvPr>
            <p:ph type="dt" sz="half" idx="10"/>
          </p:nvPr>
        </p:nvSpPr>
        <p:spPr/>
        <p:txBody>
          <a:bodyPr/>
          <a:lstStyle/>
          <a:p>
            <a:fld id="{4DD0E974-B32E-4553-958C-07D84F14C195}" type="datetime3">
              <a:rPr lang="en-US" smtClean="0"/>
              <a:t>26 April 2019</a:t>
            </a:fld>
            <a:endParaRPr lang="en-US"/>
          </a:p>
        </p:txBody>
      </p:sp>
      <p:sp>
        <p:nvSpPr>
          <p:cNvPr id="5" name="Footer Placeholder 4">
            <a:extLst>
              <a:ext uri="{FF2B5EF4-FFF2-40B4-BE49-F238E27FC236}">
                <a16:creationId xmlns="" xmlns:a16="http://schemas.microsoft.com/office/drawing/2014/main" id="{8707D410-C6CB-4C66-BF7B-75B96B067532}"/>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BA82BD42-12FD-41EA-8B24-61CBDBFC132A}"/>
              </a:ext>
            </a:extLst>
          </p:cNvPr>
          <p:cNvSpPr>
            <a:spLocks noGrp="1"/>
          </p:cNvSpPr>
          <p:nvPr>
            <p:ph type="sldNum" sz="quarter" idx="12"/>
          </p:nvPr>
        </p:nvSpPr>
        <p:spPr/>
        <p:txBody>
          <a:bodyPr/>
          <a:lstStyle/>
          <a:p>
            <a:fld id="{F38A1B78-D4CC-468E-95B2-CE17C8BECC55}" type="slidenum">
              <a:rPr lang="en-US" smtClean="0"/>
              <a:t>13</a:t>
            </a:fld>
            <a:endParaRPr lang="en-US"/>
          </a:p>
        </p:txBody>
      </p:sp>
    </p:spTree>
    <p:extLst>
      <p:ext uri="{BB962C8B-B14F-4D97-AF65-F5344CB8AC3E}">
        <p14:creationId xmlns:p14="http://schemas.microsoft.com/office/powerpoint/2010/main" val="335318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120" y="100330"/>
            <a:ext cx="10977880" cy="1158875"/>
          </a:xfrm>
        </p:spPr>
        <p:txBody>
          <a:bodyPr>
            <a:normAutofit/>
          </a:bodyPr>
          <a:lstStyle/>
          <a:p>
            <a:pPr marL="742950" indent="-742950">
              <a:buFont typeface="+mj-lt"/>
              <a:buAutoNum type="alphaLcParenR" startAt="7"/>
            </a:pPr>
            <a:r>
              <a:rPr lang="en-US" sz="3600" b="1" dirty="0">
                <a:solidFill>
                  <a:srgbClr val="365F91"/>
                </a:solidFill>
                <a:latin typeface="Cambria" panose="02040503050406030204" pitchFamily="18" charset="0"/>
              </a:rPr>
              <a:t>MAJOR PROBLEMS AFFECTING THE </a:t>
            </a:r>
            <a:r>
              <a:rPr lang="en-US" sz="3600" b="1" dirty="0" smtClean="0">
                <a:solidFill>
                  <a:srgbClr val="365F91"/>
                </a:solidFill>
                <a:latin typeface="Cambria" panose="02040503050406030204" pitchFamily="18" charset="0"/>
              </a:rPr>
              <a:t/>
            </a:r>
            <a:br>
              <a:rPr lang="en-US" sz="3600" b="1" dirty="0" smtClean="0">
                <a:solidFill>
                  <a:srgbClr val="365F91"/>
                </a:solidFill>
                <a:latin typeface="Cambria" panose="02040503050406030204" pitchFamily="18" charset="0"/>
              </a:rPr>
            </a:br>
            <a:r>
              <a:rPr lang="en-US" sz="3600" b="1" dirty="0" smtClean="0">
                <a:solidFill>
                  <a:srgbClr val="365F91"/>
                </a:solidFill>
                <a:latin typeface="Cambria" panose="02040503050406030204" pitchFamily="18" charset="0"/>
              </a:rPr>
              <a:t>NIGERIA’S </a:t>
            </a:r>
            <a:r>
              <a:rPr lang="en-US" sz="3600" b="1" dirty="0">
                <a:solidFill>
                  <a:srgbClr val="365F91"/>
                </a:solidFill>
                <a:latin typeface="Cambria" panose="02040503050406030204" pitchFamily="18" charset="0"/>
              </a:rPr>
              <a:t>OIL INDUSTRY  (</a:t>
            </a:r>
            <a:r>
              <a:rPr lang="en-US" sz="3600" b="1" dirty="0" err="1">
                <a:solidFill>
                  <a:srgbClr val="365F91"/>
                </a:solidFill>
                <a:latin typeface="Cambria" panose="02040503050406030204" pitchFamily="18" charset="0"/>
              </a:rPr>
              <a:t>cont</a:t>
            </a:r>
            <a:r>
              <a:rPr lang="en-US" sz="3600" b="1" dirty="0">
                <a:solidFill>
                  <a:srgbClr val="365F91"/>
                </a:solidFill>
                <a:latin typeface="Cambria" panose="02040503050406030204" pitchFamily="18" charset="0"/>
              </a:rPr>
              <a:t>…)</a:t>
            </a:r>
            <a:endParaRPr lang="en-US" sz="3600" b="1" i="0" u="none" strike="noStrike" baseline="0" dirty="0">
              <a:solidFill>
                <a:srgbClr val="365F91"/>
              </a:solidFill>
              <a:latin typeface="Times New Roman" panose="02020603050405020304" pitchFamily="18" charset="0"/>
            </a:endParaRPr>
          </a:p>
        </p:txBody>
      </p:sp>
      <p:sp>
        <p:nvSpPr>
          <p:cNvPr id="3" name="Text Placeholder 2"/>
          <p:cNvSpPr>
            <a:spLocks noGrp="1"/>
          </p:cNvSpPr>
          <p:nvPr>
            <p:ph type="body" idx="1"/>
          </p:nvPr>
        </p:nvSpPr>
        <p:spPr>
          <a:xfrm>
            <a:off x="1063008" y="1555845"/>
            <a:ext cx="11038840" cy="4651598"/>
          </a:xfrm>
        </p:spPr>
        <p:txBody>
          <a:bodyPr>
            <a:noAutofit/>
          </a:bodyPr>
          <a:lstStyle/>
          <a:p>
            <a:pPr marL="457200" marR="0" lvl="0" indent="-457200" algn="just" rtl="0">
              <a:buAutoNum type="arabicPeriod" startAt="21"/>
            </a:pPr>
            <a:r>
              <a:rPr lang="en-US" sz="2400" b="1" i="0" u="none" strike="noStrike" baseline="0" dirty="0" smtClean="0">
                <a:latin typeface="Cambria" panose="02040503050406030204" pitchFamily="18" charset="0"/>
              </a:rPr>
              <a:t>The </a:t>
            </a:r>
            <a:r>
              <a:rPr lang="en-US" sz="2400" b="1" i="0" u="none" strike="noStrike" baseline="0" dirty="0">
                <a:latin typeface="Cambria" panose="02040503050406030204" pitchFamily="18" charset="0"/>
              </a:rPr>
              <a:t>oil industry in Uganda from the outset </a:t>
            </a:r>
            <a:r>
              <a:rPr lang="en-US" sz="2400" b="1" i="0" u="none" strike="noStrike" baseline="0" dirty="0" smtClean="0">
                <a:latin typeface="Cambria" panose="02040503050406030204" pitchFamily="18" charset="0"/>
              </a:rPr>
              <a:t>should </a:t>
            </a:r>
          </a:p>
          <a:p>
            <a:pPr marL="0" marR="0" lvl="0" indent="0" algn="just" rtl="0">
              <a:buNone/>
            </a:pPr>
            <a:r>
              <a:rPr lang="en-US" sz="2400" b="1" i="0" u="none" strike="noStrike" baseline="0" dirty="0" smtClean="0">
                <a:latin typeface="Cambria" panose="02040503050406030204" pitchFamily="18" charset="0"/>
              </a:rPr>
              <a:t>determine </a:t>
            </a:r>
            <a:r>
              <a:rPr lang="en-US" sz="2400" b="1" i="0" u="none" strike="noStrike" baseline="0" dirty="0">
                <a:latin typeface="Cambria" panose="02040503050406030204" pitchFamily="18" charset="0"/>
              </a:rPr>
              <a:t>its relationship with the IOCs </a:t>
            </a:r>
            <a:r>
              <a:rPr lang="en-US" sz="2400" b="1" dirty="0">
                <a:latin typeface="Cambria" panose="02040503050406030204" pitchFamily="18" charset="0"/>
              </a:rPr>
              <a:t>in the country, whose </a:t>
            </a:r>
            <a:endParaRPr lang="en-US" sz="2400" b="1" dirty="0" smtClean="0">
              <a:latin typeface="Cambria" panose="02040503050406030204" pitchFamily="18" charset="0"/>
            </a:endParaRPr>
          </a:p>
          <a:p>
            <a:pPr marL="0" marR="0" lvl="0" indent="0" algn="just" rtl="0">
              <a:buNone/>
            </a:pPr>
            <a:r>
              <a:rPr lang="en-US" sz="2400" b="1" dirty="0" smtClean="0">
                <a:latin typeface="Cambria" panose="02040503050406030204" pitchFamily="18" charset="0"/>
              </a:rPr>
              <a:t>primary </a:t>
            </a:r>
            <a:r>
              <a:rPr lang="en-US" sz="2400" b="1" dirty="0">
                <a:latin typeface="Cambria" panose="02040503050406030204" pitchFamily="18" charset="0"/>
              </a:rPr>
              <a:t>interest in Africa is profit maximization, unmindful of </a:t>
            </a:r>
            <a:endParaRPr lang="en-US" sz="2400" b="1" dirty="0" smtClean="0">
              <a:latin typeface="Cambria" panose="02040503050406030204" pitchFamily="18" charset="0"/>
            </a:endParaRPr>
          </a:p>
          <a:p>
            <a:pPr marL="0" marR="0" lvl="0" indent="0" algn="just" rtl="0">
              <a:buNone/>
            </a:pPr>
            <a:r>
              <a:rPr lang="en-US" sz="2400" b="1" dirty="0" smtClean="0">
                <a:latin typeface="Cambria" panose="02040503050406030204" pitchFamily="18" charset="0"/>
              </a:rPr>
              <a:t>the </a:t>
            </a:r>
            <a:r>
              <a:rPr lang="en-US" sz="2400" b="1" dirty="0">
                <a:latin typeface="Cambria" panose="02040503050406030204" pitchFamily="18" charset="0"/>
              </a:rPr>
              <a:t>collateral damage they create in the process.</a:t>
            </a:r>
            <a:r>
              <a:rPr lang="en-US" sz="2400" b="1" i="0" u="none" strike="noStrike" baseline="0" dirty="0">
                <a:latin typeface="Cambria" panose="02040503050406030204" pitchFamily="18" charset="0"/>
              </a:rPr>
              <a:t>  </a:t>
            </a:r>
            <a:endParaRPr lang="en-US" sz="2400" b="1" i="0" u="none" strike="noStrike" baseline="0" dirty="0">
              <a:latin typeface="Times New Roman" panose="02020603050405020304" pitchFamily="18" charset="0"/>
            </a:endParaRPr>
          </a:p>
        </p:txBody>
      </p:sp>
      <p:sp>
        <p:nvSpPr>
          <p:cNvPr id="4" name="Date Placeholder 3">
            <a:extLst>
              <a:ext uri="{FF2B5EF4-FFF2-40B4-BE49-F238E27FC236}">
                <a16:creationId xmlns="" xmlns:a16="http://schemas.microsoft.com/office/drawing/2014/main" id="{A8A62AB8-B633-478B-99C2-B62F18ECDEFA}"/>
              </a:ext>
            </a:extLst>
          </p:cNvPr>
          <p:cNvSpPr>
            <a:spLocks noGrp="1"/>
          </p:cNvSpPr>
          <p:nvPr>
            <p:ph type="dt" sz="half" idx="10"/>
          </p:nvPr>
        </p:nvSpPr>
        <p:spPr/>
        <p:txBody>
          <a:bodyPr/>
          <a:lstStyle/>
          <a:p>
            <a:fld id="{9132ADBC-9D1D-4CC1-8128-6A36381E5FEE}" type="datetime3">
              <a:rPr lang="en-US" smtClean="0"/>
              <a:t>26 April 2019</a:t>
            </a:fld>
            <a:endParaRPr lang="en-US"/>
          </a:p>
        </p:txBody>
      </p:sp>
      <p:sp>
        <p:nvSpPr>
          <p:cNvPr id="5" name="Footer Placeholder 4">
            <a:extLst>
              <a:ext uri="{FF2B5EF4-FFF2-40B4-BE49-F238E27FC236}">
                <a16:creationId xmlns="" xmlns:a16="http://schemas.microsoft.com/office/drawing/2014/main" id="{A95424DC-4FE1-42CF-86D3-3AE8133DD26B}"/>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F7135061-9F9E-4ABC-8165-A02917C766A2}"/>
              </a:ext>
            </a:extLst>
          </p:cNvPr>
          <p:cNvSpPr>
            <a:spLocks noGrp="1"/>
          </p:cNvSpPr>
          <p:nvPr>
            <p:ph type="sldNum" sz="quarter" idx="12"/>
          </p:nvPr>
        </p:nvSpPr>
        <p:spPr/>
        <p:txBody>
          <a:bodyPr/>
          <a:lstStyle/>
          <a:p>
            <a:fld id="{F38A1B78-D4CC-468E-95B2-CE17C8BECC55}" type="slidenum">
              <a:rPr lang="en-US" smtClean="0"/>
              <a:t>14</a:t>
            </a:fld>
            <a:endParaRPr lang="en-US"/>
          </a:p>
        </p:txBody>
      </p:sp>
    </p:spTree>
    <p:extLst>
      <p:ext uri="{BB962C8B-B14F-4D97-AF65-F5344CB8AC3E}">
        <p14:creationId xmlns:p14="http://schemas.microsoft.com/office/powerpoint/2010/main" val="9766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221"/>
            <a:ext cx="10515600" cy="1077019"/>
          </a:xfrm>
        </p:spPr>
        <p:txBody>
          <a:bodyPr>
            <a:normAutofit/>
          </a:bodyPr>
          <a:lstStyle/>
          <a:p>
            <a:pPr marR="0" rtl="0"/>
            <a:r>
              <a:rPr lang="en-US" sz="4000" b="1" i="0" u="none" strike="noStrike" baseline="0" dirty="0">
                <a:solidFill>
                  <a:schemeClr val="accent1"/>
                </a:solidFill>
                <a:latin typeface="Cambria" panose="02040503050406030204" pitchFamily="18" charset="0"/>
              </a:rPr>
              <a:t>  SUMMARY</a:t>
            </a:r>
            <a:r>
              <a:rPr lang="en-US" sz="3400" b="1" i="0" u="none" strike="noStrike" baseline="0" dirty="0">
                <a:solidFill>
                  <a:srgbClr val="365F91"/>
                </a:solidFill>
                <a:latin typeface="Cambria" panose="02040503050406030204" pitchFamily="18" charset="0"/>
              </a:rPr>
              <a:t> </a:t>
            </a:r>
          </a:p>
        </p:txBody>
      </p:sp>
      <p:sp>
        <p:nvSpPr>
          <p:cNvPr id="3" name="Text Placeholder 2"/>
          <p:cNvSpPr>
            <a:spLocks noGrp="1"/>
          </p:cNvSpPr>
          <p:nvPr>
            <p:ph type="body" idx="1"/>
          </p:nvPr>
        </p:nvSpPr>
        <p:spPr>
          <a:xfrm>
            <a:off x="717014" y="1440035"/>
            <a:ext cx="10515600" cy="4351338"/>
          </a:xfrm>
        </p:spPr>
        <p:txBody>
          <a:bodyPr>
            <a:noAutofit/>
          </a:bodyPr>
          <a:lstStyle/>
          <a:p>
            <a:pPr marL="514350" marR="0" lvl="0" indent="-514350" algn="just" rtl="0">
              <a:buFont typeface="+mj-lt"/>
              <a:buAutoNum type="alphaLcParenR"/>
            </a:pPr>
            <a:r>
              <a:rPr lang="en-US" sz="3000" b="1" i="0" u="none" strike="noStrike" baseline="0" dirty="0">
                <a:latin typeface="Cambria" panose="02040503050406030204" pitchFamily="18" charset="0"/>
              </a:rPr>
              <a:t>Africa though rich in raw energy resources most people in Africa face severe energy poverty and the low availability of energy services hampers economic development;</a:t>
            </a:r>
          </a:p>
          <a:p>
            <a:pPr marL="514350" marR="0" lvl="0" indent="-514350" algn="just" rtl="0">
              <a:buFont typeface="+mj-lt"/>
              <a:buAutoNum type="alphaLcParenR"/>
            </a:pPr>
            <a:r>
              <a:rPr lang="en-US" sz="3000" b="1" i="0" u="none" strike="noStrike" baseline="0" dirty="0">
                <a:latin typeface="Cambria" panose="02040503050406030204" pitchFamily="18" charset="0"/>
              </a:rPr>
              <a:t>Meeting current and future energy demand poses a major challenge in all African Countries;</a:t>
            </a:r>
          </a:p>
          <a:p>
            <a:pPr marL="514350" marR="0" lvl="0" indent="-514350" algn="just" rtl="0">
              <a:buFont typeface="+mj-lt"/>
              <a:buAutoNum type="alphaLcParenR"/>
            </a:pPr>
            <a:r>
              <a:rPr lang="en-US" sz="3000" b="1" i="0" u="none" strike="noStrike" baseline="0" dirty="0">
                <a:latin typeface="Cambria" panose="02040503050406030204" pitchFamily="18" charset="0"/>
              </a:rPr>
              <a:t>Proven Oil reserves on the Continent are estimated to be 7.6% of the global total;</a:t>
            </a:r>
          </a:p>
          <a:p>
            <a:pPr marL="514350" marR="0" lvl="0" indent="-514350" algn="just" rtl="0">
              <a:buFont typeface="+mj-lt"/>
              <a:buAutoNum type="alphaLcParenR"/>
            </a:pPr>
            <a:r>
              <a:rPr lang="en-US" sz="3000" b="1" i="0" u="none" strike="noStrike" baseline="0" dirty="0">
                <a:latin typeface="Cambria" panose="02040503050406030204" pitchFamily="18" charset="0"/>
              </a:rPr>
              <a:t>Nigeria is 4</a:t>
            </a:r>
            <a:r>
              <a:rPr lang="en-US" sz="3000" b="1" i="0" u="none" strike="noStrike" baseline="30000" dirty="0">
                <a:latin typeface="Cambria" panose="02040503050406030204" pitchFamily="18" charset="0"/>
              </a:rPr>
              <a:t>th</a:t>
            </a:r>
            <a:r>
              <a:rPr lang="en-US" sz="3000" b="1" i="0" u="none" strike="noStrike" baseline="0" dirty="0">
                <a:latin typeface="Cambria" panose="02040503050406030204" pitchFamily="18" charset="0"/>
              </a:rPr>
              <a:t> largest oil exporter in the World and Africa’s biggest oil producer with about 2.2. million barrels produced daily;</a:t>
            </a:r>
          </a:p>
        </p:txBody>
      </p:sp>
      <p:sp>
        <p:nvSpPr>
          <p:cNvPr id="4" name="Date Placeholder 3">
            <a:extLst>
              <a:ext uri="{FF2B5EF4-FFF2-40B4-BE49-F238E27FC236}">
                <a16:creationId xmlns="" xmlns:a16="http://schemas.microsoft.com/office/drawing/2014/main" id="{EFB1235D-E396-4E20-B870-186307A5A3C3}"/>
              </a:ext>
            </a:extLst>
          </p:cNvPr>
          <p:cNvSpPr>
            <a:spLocks noGrp="1"/>
          </p:cNvSpPr>
          <p:nvPr>
            <p:ph type="dt" sz="half" idx="10"/>
          </p:nvPr>
        </p:nvSpPr>
        <p:spPr/>
        <p:txBody>
          <a:bodyPr/>
          <a:lstStyle/>
          <a:p>
            <a:fld id="{C5BEB06F-2BAF-47DF-A0DF-D2B623238266}" type="datetime3">
              <a:rPr lang="en-US" smtClean="0"/>
              <a:t>26 April 2019</a:t>
            </a:fld>
            <a:endParaRPr lang="en-US"/>
          </a:p>
        </p:txBody>
      </p:sp>
      <p:sp>
        <p:nvSpPr>
          <p:cNvPr id="5" name="Footer Placeholder 4">
            <a:extLst>
              <a:ext uri="{FF2B5EF4-FFF2-40B4-BE49-F238E27FC236}">
                <a16:creationId xmlns="" xmlns:a16="http://schemas.microsoft.com/office/drawing/2014/main" id="{AFBB795D-D12C-49B0-BF53-39616FFB9B4E}"/>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2B5B24D9-B459-4549-8174-77036F938705}"/>
              </a:ext>
            </a:extLst>
          </p:cNvPr>
          <p:cNvSpPr>
            <a:spLocks noGrp="1"/>
          </p:cNvSpPr>
          <p:nvPr>
            <p:ph type="sldNum" sz="quarter" idx="12"/>
          </p:nvPr>
        </p:nvSpPr>
        <p:spPr/>
        <p:txBody>
          <a:bodyPr/>
          <a:lstStyle/>
          <a:p>
            <a:fld id="{F38A1B78-D4CC-468E-95B2-CE17C8BECC55}" type="slidenum">
              <a:rPr lang="en-US" smtClean="0"/>
              <a:t>15</a:t>
            </a:fld>
            <a:endParaRPr lang="en-US"/>
          </a:p>
        </p:txBody>
      </p:sp>
    </p:spTree>
    <p:extLst>
      <p:ext uri="{BB962C8B-B14F-4D97-AF65-F5344CB8AC3E}">
        <p14:creationId xmlns:p14="http://schemas.microsoft.com/office/powerpoint/2010/main" val="82494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sz="4000" b="1" dirty="0">
                <a:solidFill>
                  <a:srgbClr val="365F91"/>
                </a:solidFill>
                <a:latin typeface="Cambria" panose="02040503050406030204" pitchFamily="18" charset="0"/>
              </a:rPr>
              <a:t>   </a:t>
            </a:r>
            <a:r>
              <a:rPr lang="en-US" sz="4000" b="1" i="0" u="none" strike="noStrike" baseline="0" dirty="0">
                <a:solidFill>
                  <a:schemeClr val="accent1"/>
                </a:solidFill>
                <a:latin typeface="Cambria" panose="02040503050406030204" pitchFamily="18" charset="0"/>
              </a:rPr>
              <a:t>SUMMARY (Cont…)</a:t>
            </a:r>
            <a:endParaRPr lang="en-US" sz="4000" b="1" i="0" u="none" strike="noStrike" baseline="0" dirty="0">
              <a:solidFill>
                <a:schemeClr val="accent1"/>
              </a:solidFill>
              <a:latin typeface="Times New Roman" panose="02020603050405020304" pitchFamily="18" charset="0"/>
            </a:endParaRPr>
          </a:p>
        </p:txBody>
      </p:sp>
      <p:sp>
        <p:nvSpPr>
          <p:cNvPr id="3" name="Text Placeholder 2"/>
          <p:cNvSpPr>
            <a:spLocks noGrp="1"/>
          </p:cNvSpPr>
          <p:nvPr>
            <p:ph type="body" idx="1"/>
          </p:nvPr>
        </p:nvSpPr>
        <p:spPr/>
        <p:txBody>
          <a:bodyPr>
            <a:noAutofit/>
          </a:bodyPr>
          <a:lstStyle/>
          <a:p>
            <a:pPr marL="514350" marR="0" lvl="0" indent="-514350" algn="just" rtl="0">
              <a:buFont typeface="+mj-lt"/>
              <a:buAutoNum type="alphaLcParenR" startAt="5"/>
            </a:pPr>
            <a:r>
              <a:rPr lang="en-US" sz="3200" b="1" i="0" u="none" strike="noStrike" baseline="0" dirty="0">
                <a:latin typeface="Cambria" panose="02040503050406030204" pitchFamily="18" charset="0"/>
              </a:rPr>
              <a:t>Half of all the energy used in Africa involves traditional biomass consumption;</a:t>
            </a:r>
          </a:p>
          <a:p>
            <a:pPr marL="514350" marR="0" lvl="0" indent="-514350" algn="just" rtl="0">
              <a:buFont typeface="+mj-lt"/>
              <a:buAutoNum type="alphaLcParenR" startAt="5"/>
            </a:pPr>
            <a:r>
              <a:rPr lang="en-US" sz="3200" b="1" i="0" u="none" strike="noStrike" baseline="0" dirty="0">
                <a:latin typeface="Cambria" panose="02040503050406030204" pitchFamily="18" charset="0"/>
              </a:rPr>
              <a:t>Electricity demand in Africa is projected to triple by 2030; and fossil energy dominates electricity generation and the transport sector in Africa;</a:t>
            </a:r>
          </a:p>
          <a:p>
            <a:pPr marL="514350" marR="0" lvl="0" indent="-514350" algn="just" rtl="0">
              <a:buFont typeface="+mj-lt"/>
              <a:buAutoNum type="alphaLcParenR" startAt="5"/>
            </a:pPr>
            <a:r>
              <a:rPr lang="en-US" sz="3200" b="1" i="0" u="none" strike="noStrike" baseline="0" dirty="0">
                <a:latin typeface="Cambria" panose="02040503050406030204" pitchFamily="18" charset="0"/>
              </a:rPr>
              <a:t>Partnerships that promote shared benefits are critical to the sector.  The key is the development of a win-win partnership between the African Government and the Foreign Multinational Companies;</a:t>
            </a:r>
          </a:p>
        </p:txBody>
      </p:sp>
      <p:sp>
        <p:nvSpPr>
          <p:cNvPr id="4" name="Date Placeholder 3">
            <a:extLst>
              <a:ext uri="{FF2B5EF4-FFF2-40B4-BE49-F238E27FC236}">
                <a16:creationId xmlns="" xmlns:a16="http://schemas.microsoft.com/office/drawing/2014/main" id="{52EAC579-E72F-41BF-8A84-0D8E27E5C909}"/>
              </a:ext>
            </a:extLst>
          </p:cNvPr>
          <p:cNvSpPr>
            <a:spLocks noGrp="1"/>
          </p:cNvSpPr>
          <p:nvPr>
            <p:ph type="dt" sz="half" idx="10"/>
          </p:nvPr>
        </p:nvSpPr>
        <p:spPr/>
        <p:txBody>
          <a:bodyPr/>
          <a:lstStyle/>
          <a:p>
            <a:fld id="{2E715B8A-924D-46F1-A805-21DA7C66738C}" type="datetime3">
              <a:rPr lang="en-US" smtClean="0"/>
              <a:t>26 April 2019</a:t>
            </a:fld>
            <a:endParaRPr lang="en-US"/>
          </a:p>
        </p:txBody>
      </p:sp>
      <p:sp>
        <p:nvSpPr>
          <p:cNvPr id="5" name="Footer Placeholder 4">
            <a:extLst>
              <a:ext uri="{FF2B5EF4-FFF2-40B4-BE49-F238E27FC236}">
                <a16:creationId xmlns="" xmlns:a16="http://schemas.microsoft.com/office/drawing/2014/main" id="{EF867BAC-47C0-4011-BC1B-7C5C30B9564E}"/>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B8AB3C04-46BB-4E86-B412-4517B56498CB}"/>
              </a:ext>
            </a:extLst>
          </p:cNvPr>
          <p:cNvSpPr>
            <a:spLocks noGrp="1"/>
          </p:cNvSpPr>
          <p:nvPr>
            <p:ph type="sldNum" sz="quarter" idx="12"/>
          </p:nvPr>
        </p:nvSpPr>
        <p:spPr/>
        <p:txBody>
          <a:bodyPr/>
          <a:lstStyle/>
          <a:p>
            <a:fld id="{F38A1B78-D4CC-468E-95B2-CE17C8BECC55}" type="slidenum">
              <a:rPr lang="en-US" smtClean="0"/>
              <a:t>16</a:t>
            </a:fld>
            <a:endParaRPr lang="en-US"/>
          </a:p>
        </p:txBody>
      </p:sp>
    </p:spTree>
    <p:extLst>
      <p:ext uri="{BB962C8B-B14F-4D97-AF65-F5344CB8AC3E}">
        <p14:creationId xmlns:p14="http://schemas.microsoft.com/office/powerpoint/2010/main" val="169042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sz="4000" b="1" i="0" u="none" strike="noStrike" baseline="0" dirty="0">
                <a:solidFill>
                  <a:srgbClr val="365F91"/>
                </a:solidFill>
                <a:latin typeface="Cambria" panose="02040503050406030204" pitchFamily="18" charset="0"/>
              </a:rPr>
              <a:t>    </a:t>
            </a:r>
            <a:r>
              <a:rPr lang="en-US" sz="4000" b="1" i="0" u="none" strike="noStrike" baseline="0" dirty="0">
                <a:solidFill>
                  <a:schemeClr val="accent1"/>
                </a:solidFill>
                <a:latin typeface="Cambria" panose="02040503050406030204" pitchFamily="18" charset="0"/>
              </a:rPr>
              <a:t>SUMMARY (Cont…)</a:t>
            </a:r>
            <a:endParaRPr lang="en-US" sz="4000" b="1" i="0" u="none" strike="noStrike" baseline="0" dirty="0">
              <a:solidFill>
                <a:schemeClr val="accent1"/>
              </a:solidFill>
              <a:latin typeface="Times New Roman" panose="02020603050405020304" pitchFamily="18" charset="0"/>
            </a:endParaRPr>
          </a:p>
        </p:txBody>
      </p:sp>
      <p:sp>
        <p:nvSpPr>
          <p:cNvPr id="3" name="Text Placeholder 2"/>
          <p:cNvSpPr>
            <a:spLocks noGrp="1"/>
          </p:cNvSpPr>
          <p:nvPr>
            <p:ph type="body" idx="1"/>
          </p:nvPr>
        </p:nvSpPr>
        <p:spPr/>
        <p:txBody>
          <a:bodyPr>
            <a:noAutofit/>
          </a:bodyPr>
          <a:lstStyle/>
          <a:p>
            <a:pPr marL="514350" marR="0" lvl="0" indent="-514350" algn="just" rtl="0">
              <a:buFont typeface="+mj-lt"/>
              <a:buAutoNum type="alphaLcParenR" startAt="8"/>
            </a:pPr>
            <a:r>
              <a:rPr lang="en-US" sz="3000" b="1" i="0" u="none" strike="noStrike" baseline="0" dirty="0">
                <a:latin typeface="Cambria" panose="02040503050406030204" pitchFamily="18" charset="0"/>
              </a:rPr>
              <a:t>Best practices in training for small and medium-sized enterprises in health, safety, environmental and quality standards as well as initiatives to ensure that women share from the benefits flowing from energy and mining should be undertaken;</a:t>
            </a:r>
          </a:p>
          <a:p>
            <a:pPr marL="514350" marR="0" lvl="0" indent="-514350" algn="just" rtl="0">
              <a:buFont typeface="+mj-lt"/>
              <a:buAutoNum type="alphaLcParenR" startAt="8"/>
            </a:pPr>
            <a:r>
              <a:rPr lang="en-US" sz="3000" b="1" i="0" u="none" strike="noStrike" baseline="0" dirty="0">
                <a:latin typeface="Cambria" panose="02040503050406030204" pitchFamily="18" charset="0"/>
              </a:rPr>
              <a:t>Collaboration is key to ensuring that the power generated by mining in Africa benefit communities.  A World Bank study shows that mining companies can play a key role in harnessing Africa’s abundant sources of energy to overcome the lack of electricity in most parts of Africa.</a:t>
            </a:r>
          </a:p>
        </p:txBody>
      </p:sp>
      <p:sp>
        <p:nvSpPr>
          <p:cNvPr id="4" name="Date Placeholder 3">
            <a:extLst>
              <a:ext uri="{FF2B5EF4-FFF2-40B4-BE49-F238E27FC236}">
                <a16:creationId xmlns="" xmlns:a16="http://schemas.microsoft.com/office/drawing/2014/main" id="{58072E77-227F-4310-BA84-464176F6CD52}"/>
              </a:ext>
            </a:extLst>
          </p:cNvPr>
          <p:cNvSpPr>
            <a:spLocks noGrp="1"/>
          </p:cNvSpPr>
          <p:nvPr>
            <p:ph type="dt" sz="half" idx="10"/>
          </p:nvPr>
        </p:nvSpPr>
        <p:spPr/>
        <p:txBody>
          <a:bodyPr/>
          <a:lstStyle/>
          <a:p>
            <a:fld id="{7B6BF8DC-410A-4831-9DE8-1762DBEC619D}" type="datetime3">
              <a:rPr lang="en-US" smtClean="0"/>
              <a:t>26 April 2019</a:t>
            </a:fld>
            <a:endParaRPr lang="en-US"/>
          </a:p>
        </p:txBody>
      </p:sp>
      <p:sp>
        <p:nvSpPr>
          <p:cNvPr id="5" name="Footer Placeholder 4">
            <a:extLst>
              <a:ext uri="{FF2B5EF4-FFF2-40B4-BE49-F238E27FC236}">
                <a16:creationId xmlns="" xmlns:a16="http://schemas.microsoft.com/office/drawing/2014/main" id="{F484CB24-6CD4-43A3-BDF0-DD0A82CD8D21}"/>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D36501A0-7E62-409F-85F6-419805C20228}"/>
              </a:ext>
            </a:extLst>
          </p:cNvPr>
          <p:cNvSpPr>
            <a:spLocks noGrp="1"/>
          </p:cNvSpPr>
          <p:nvPr>
            <p:ph type="sldNum" sz="quarter" idx="12"/>
          </p:nvPr>
        </p:nvSpPr>
        <p:spPr/>
        <p:txBody>
          <a:bodyPr/>
          <a:lstStyle/>
          <a:p>
            <a:fld id="{F38A1B78-D4CC-468E-95B2-CE17C8BECC55}" type="slidenum">
              <a:rPr lang="en-US" smtClean="0"/>
              <a:t>17</a:t>
            </a:fld>
            <a:endParaRPr lang="en-US"/>
          </a:p>
        </p:txBody>
      </p:sp>
    </p:spTree>
    <p:extLst>
      <p:ext uri="{BB962C8B-B14F-4D97-AF65-F5344CB8AC3E}">
        <p14:creationId xmlns:p14="http://schemas.microsoft.com/office/powerpoint/2010/main" val="202533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sz="4000" b="1" i="0" u="none" strike="noStrike" baseline="0" dirty="0">
                <a:solidFill>
                  <a:schemeClr val="accent1"/>
                </a:solidFill>
                <a:latin typeface="Cambria" panose="02040503050406030204" pitchFamily="18" charset="0"/>
              </a:rPr>
              <a:t>    SUMMARY (Cont…)</a:t>
            </a:r>
            <a:endParaRPr lang="en-US" sz="4000" b="1" i="0" u="none" strike="noStrike" baseline="0" dirty="0">
              <a:solidFill>
                <a:schemeClr val="accent1"/>
              </a:solidFill>
              <a:latin typeface="Times New Roman" panose="02020603050405020304" pitchFamily="18" charset="0"/>
            </a:endParaRPr>
          </a:p>
        </p:txBody>
      </p:sp>
      <p:sp>
        <p:nvSpPr>
          <p:cNvPr id="3" name="Text Placeholder 2"/>
          <p:cNvSpPr>
            <a:spLocks noGrp="1"/>
          </p:cNvSpPr>
          <p:nvPr>
            <p:ph type="body" idx="1"/>
          </p:nvPr>
        </p:nvSpPr>
        <p:spPr/>
        <p:txBody>
          <a:bodyPr>
            <a:noAutofit/>
          </a:bodyPr>
          <a:lstStyle/>
          <a:p>
            <a:pPr marL="514350" marR="0" lvl="0" indent="-514350" algn="just" rtl="0">
              <a:buFont typeface="+mj-lt"/>
              <a:buAutoNum type="alphaLcParenR" startAt="10"/>
            </a:pPr>
            <a:r>
              <a:rPr lang="en-US" sz="3000" b="1" i="0" u="none" strike="noStrike" baseline="0" dirty="0">
                <a:latin typeface="Cambria" panose="02040503050406030204" pitchFamily="18" charset="0"/>
              </a:rPr>
              <a:t>Partnership in the development of Energy and Mines in Africa should also result in the provision of social and economic benefits and in the provision of improved health care, training and skilling of the youths etc.</a:t>
            </a:r>
          </a:p>
          <a:p>
            <a:pPr marL="514350" marR="0" lvl="0" indent="-514350" algn="just" rtl="0">
              <a:buFont typeface="+mj-lt"/>
              <a:buAutoNum type="alphaLcParenR" startAt="10"/>
            </a:pPr>
            <a:r>
              <a:rPr lang="en-US" sz="3000" b="1" i="0" u="none" strike="noStrike" baseline="0" dirty="0">
                <a:latin typeface="Cambria" panose="02040503050406030204" pitchFamily="18" charset="0"/>
              </a:rPr>
              <a:t>In Africa, partnership between African countries and foreign stakeholders in the industry should promote general sustainable development.  This partnership and commitment is key to World Bank’s goals, especially in Africa where 30% of the World’s estimated mineral reserves are held.  Working together we can make sure that this growth translates into share prosperity.</a:t>
            </a:r>
          </a:p>
        </p:txBody>
      </p:sp>
      <p:sp>
        <p:nvSpPr>
          <p:cNvPr id="4" name="Date Placeholder 3">
            <a:extLst>
              <a:ext uri="{FF2B5EF4-FFF2-40B4-BE49-F238E27FC236}">
                <a16:creationId xmlns="" xmlns:a16="http://schemas.microsoft.com/office/drawing/2014/main" id="{A0D62EDA-9C5E-42F3-BC45-F9F0B248294C}"/>
              </a:ext>
            </a:extLst>
          </p:cNvPr>
          <p:cNvSpPr>
            <a:spLocks noGrp="1"/>
          </p:cNvSpPr>
          <p:nvPr>
            <p:ph type="dt" sz="half" idx="10"/>
          </p:nvPr>
        </p:nvSpPr>
        <p:spPr/>
        <p:txBody>
          <a:bodyPr/>
          <a:lstStyle/>
          <a:p>
            <a:fld id="{73215219-94CA-4FA7-B810-036603984AAC}" type="datetime3">
              <a:rPr lang="en-US" smtClean="0"/>
              <a:t>26 April 2019</a:t>
            </a:fld>
            <a:endParaRPr lang="en-US"/>
          </a:p>
        </p:txBody>
      </p:sp>
      <p:sp>
        <p:nvSpPr>
          <p:cNvPr id="5" name="Footer Placeholder 4">
            <a:extLst>
              <a:ext uri="{FF2B5EF4-FFF2-40B4-BE49-F238E27FC236}">
                <a16:creationId xmlns="" xmlns:a16="http://schemas.microsoft.com/office/drawing/2014/main" id="{F5A198F7-2F2C-4D97-B8F0-23665ABEC718}"/>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5D378DF2-5D16-4C3C-BE62-9917128C44D9}"/>
              </a:ext>
            </a:extLst>
          </p:cNvPr>
          <p:cNvSpPr>
            <a:spLocks noGrp="1"/>
          </p:cNvSpPr>
          <p:nvPr>
            <p:ph type="sldNum" sz="quarter" idx="12"/>
          </p:nvPr>
        </p:nvSpPr>
        <p:spPr/>
        <p:txBody>
          <a:bodyPr/>
          <a:lstStyle/>
          <a:p>
            <a:fld id="{F38A1B78-D4CC-468E-95B2-CE17C8BECC55}" type="slidenum">
              <a:rPr lang="en-US" smtClean="0"/>
              <a:t>18</a:t>
            </a:fld>
            <a:endParaRPr lang="en-US"/>
          </a:p>
        </p:txBody>
      </p:sp>
    </p:spTree>
    <p:extLst>
      <p:ext uri="{BB962C8B-B14F-4D97-AF65-F5344CB8AC3E}">
        <p14:creationId xmlns:p14="http://schemas.microsoft.com/office/powerpoint/2010/main" val="50224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solidFill>
                  <a:srgbClr val="365F91"/>
                </a:solidFill>
                <a:latin typeface="Cambria" panose="02040503050406030204" pitchFamily="18" charset="0"/>
              </a:rPr>
              <a:t> 	</a:t>
            </a:r>
            <a:r>
              <a:rPr lang="en-US" b="1" i="0" u="none" strike="noStrike" baseline="0" dirty="0">
                <a:solidFill>
                  <a:schemeClr val="accent1"/>
                </a:solidFill>
                <a:latin typeface="Cambria" panose="02040503050406030204" pitchFamily="18" charset="0"/>
              </a:rPr>
              <a:t>CONCLUSION: </a:t>
            </a:r>
            <a:endParaRPr lang="en-US" b="1" i="0" u="none" strike="noStrike" baseline="0" dirty="0">
              <a:solidFill>
                <a:schemeClr val="accent1"/>
              </a:solidFill>
              <a:latin typeface="Times New Roman" panose="02020603050405020304" pitchFamily="18" charset="0"/>
            </a:endParaRPr>
          </a:p>
        </p:txBody>
      </p:sp>
      <p:sp>
        <p:nvSpPr>
          <p:cNvPr id="3" name="Text Placeholder 2"/>
          <p:cNvSpPr>
            <a:spLocks noGrp="1"/>
          </p:cNvSpPr>
          <p:nvPr>
            <p:ph type="body" idx="1"/>
          </p:nvPr>
        </p:nvSpPr>
        <p:spPr/>
        <p:txBody>
          <a:bodyPr>
            <a:noAutofit/>
          </a:bodyPr>
          <a:lstStyle/>
          <a:p>
            <a:pPr marL="0" marR="0" lvl="0" indent="0" algn="just" rtl="0">
              <a:buNone/>
            </a:pPr>
            <a:r>
              <a:rPr lang="en-US" sz="3600" b="1" i="0" u="none" strike="noStrike" baseline="0" dirty="0">
                <a:latin typeface="Cambria" panose="02040503050406030204" pitchFamily="18" charset="0"/>
              </a:rPr>
              <a:t> </a:t>
            </a:r>
            <a:r>
              <a:rPr lang="en-US" sz="3600" b="1" dirty="0">
                <a:latin typeface="Cambria" panose="02040503050406030204" pitchFamily="18" charset="0"/>
              </a:rPr>
              <a:t>My candid advice is that the</a:t>
            </a:r>
            <a:r>
              <a:rPr lang="en-US" sz="3600" b="1" i="0" u="none" strike="noStrike" baseline="0" dirty="0">
                <a:latin typeface="Cambria" panose="02040503050406030204" pitchFamily="18" charset="0"/>
              </a:rPr>
              <a:t> Captains of Uganda oil industry visiting Nigeria </a:t>
            </a:r>
            <a:r>
              <a:rPr lang="en-US" sz="3600" b="1" dirty="0">
                <a:latin typeface="Cambria" panose="02040503050406030204" pitchFamily="18" charset="0"/>
              </a:rPr>
              <a:t>soon should </a:t>
            </a:r>
            <a:r>
              <a:rPr lang="en-US" sz="3600" b="1" i="0" u="none" strike="noStrike" baseline="0" dirty="0">
                <a:latin typeface="Cambria" panose="02040503050406030204" pitchFamily="18" charset="0"/>
              </a:rPr>
              <a:t>strive to visit the Oil </a:t>
            </a:r>
            <a:r>
              <a:rPr lang="en-US" sz="3600" b="1" dirty="0">
                <a:latin typeface="Cambria" panose="02040503050406030204" pitchFamily="18" charset="0"/>
              </a:rPr>
              <a:t>P</a:t>
            </a:r>
            <a:r>
              <a:rPr lang="en-US" sz="3600" b="1" i="0" u="none" strike="noStrike" baseline="0" dirty="0">
                <a:latin typeface="Cambria" panose="02040503050406030204" pitchFamily="18" charset="0"/>
              </a:rPr>
              <a:t>roducing </a:t>
            </a:r>
            <a:r>
              <a:rPr lang="en-US" sz="3600" b="1" dirty="0">
                <a:latin typeface="Cambria" panose="02040503050406030204" pitchFamily="18" charset="0"/>
              </a:rPr>
              <a:t>C</a:t>
            </a:r>
            <a:r>
              <a:rPr lang="en-US" sz="3600" b="1" i="0" u="none" strike="noStrike" baseline="0" dirty="0">
                <a:latin typeface="Cambria" panose="02040503050406030204" pitchFamily="18" charset="0"/>
              </a:rPr>
              <a:t>ommunities in the Niger Delta Region to see the devastating effects of oil exploration/drilling. The truth is that Uganda can well avoid threading the path that Nigeria has threaded, while enjoying the dividend of her oil wealth.  </a:t>
            </a:r>
          </a:p>
        </p:txBody>
      </p:sp>
      <p:sp>
        <p:nvSpPr>
          <p:cNvPr id="4" name="Date Placeholder 3">
            <a:extLst>
              <a:ext uri="{FF2B5EF4-FFF2-40B4-BE49-F238E27FC236}">
                <a16:creationId xmlns="" xmlns:a16="http://schemas.microsoft.com/office/drawing/2014/main" id="{EED3E9E6-1D9D-414E-8EC5-E4616C14E163}"/>
              </a:ext>
            </a:extLst>
          </p:cNvPr>
          <p:cNvSpPr>
            <a:spLocks noGrp="1"/>
          </p:cNvSpPr>
          <p:nvPr>
            <p:ph type="dt" sz="half" idx="10"/>
          </p:nvPr>
        </p:nvSpPr>
        <p:spPr/>
        <p:txBody>
          <a:bodyPr/>
          <a:lstStyle/>
          <a:p>
            <a:fld id="{2DDA9FBC-84DC-4870-A43B-4DE6D5502375}" type="datetime3">
              <a:rPr lang="en-US" smtClean="0"/>
              <a:t>26 April 2019</a:t>
            </a:fld>
            <a:endParaRPr lang="en-US"/>
          </a:p>
        </p:txBody>
      </p:sp>
      <p:sp>
        <p:nvSpPr>
          <p:cNvPr id="5" name="Footer Placeholder 4">
            <a:extLst>
              <a:ext uri="{FF2B5EF4-FFF2-40B4-BE49-F238E27FC236}">
                <a16:creationId xmlns="" xmlns:a16="http://schemas.microsoft.com/office/drawing/2014/main" id="{9A28C673-8AA1-4AC4-BAC3-F4A42C78C35C}"/>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D1B73641-03FD-479E-84A3-794220262A25}"/>
              </a:ext>
            </a:extLst>
          </p:cNvPr>
          <p:cNvSpPr>
            <a:spLocks noGrp="1"/>
          </p:cNvSpPr>
          <p:nvPr>
            <p:ph type="sldNum" sz="quarter" idx="12"/>
          </p:nvPr>
        </p:nvSpPr>
        <p:spPr/>
        <p:txBody>
          <a:bodyPr/>
          <a:lstStyle/>
          <a:p>
            <a:fld id="{F38A1B78-D4CC-468E-95B2-CE17C8BECC55}" type="slidenum">
              <a:rPr lang="en-US" smtClean="0"/>
              <a:t>19</a:t>
            </a:fld>
            <a:endParaRPr lang="en-US"/>
          </a:p>
        </p:txBody>
      </p:sp>
    </p:spTree>
    <p:extLst>
      <p:ext uri="{BB962C8B-B14F-4D97-AF65-F5344CB8AC3E}">
        <p14:creationId xmlns:p14="http://schemas.microsoft.com/office/powerpoint/2010/main" val="107594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sz="6000" b="1" i="0" u="none" strike="noStrike" baseline="0" dirty="0">
                <a:solidFill>
                  <a:schemeClr val="accent1"/>
                </a:solidFill>
                <a:latin typeface="Cambria" panose="02040503050406030204" pitchFamily="18" charset="0"/>
              </a:rPr>
              <a:t>    Introduction</a:t>
            </a:r>
          </a:p>
        </p:txBody>
      </p:sp>
      <p:sp>
        <p:nvSpPr>
          <p:cNvPr id="3" name="Text Placeholder 2"/>
          <p:cNvSpPr>
            <a:spLocks noGrp="1"/>
          </p:cNvSpPr>
          <p:nvPr>
            <p:ph type="body" idx="1"/>
          </p:nvPr>
        </p:nvSpPr>
        <p:spPr>
          <a:xfrm>
            <a:off x="722671" y="1555844"/>
            <a:ext cx="11326761" cy="4763069"/>
          </a:xfrm>
        </p:spPr>
        <p:txBody>
          <a:bodyPr>
            <a:noAutofit/>
          </a:bodyPr>
          <a:lstStyle/>
          <a:p>
            <a:pPr marL="742950" marR="0" lvl="0" indent="-742950" algn="just" rtl="0">
              <a:buFont typeface="+mj-lt"/>
              <a:buAutoNum type="arabicPeriod"/>
            </a:pPr>
            <a:r>
              <a:rPr lang="en-US" sz="2000" b="1" dirty="0">
                <a:latin typeface="Cambria" panose="02040503050406030204" pitchFamily="18" charset="0"/>
              </a:rPr>
              <a:t>The Energy and Mining Conference is very important and timely for which the Organizer, the African Energy &amp; Minerals Management Initiative (AEMI) deserves commendation.</a:t>
            </a:r>
          </a:p>
          <a:p>
            <a:pPr marL="742950" marR="0" lvl="0" indent="-742950" algn="just" rtl="0">
              <a:buFont typeface="+mj-lt"/>
              <a:buAutoNum type="arabicPeriod"/>
            </a:pPr>
            <a:r>
              <a:rPr lang="en-US" sz="2000" b="1" i="0" u="none" strike="noStrike" baseline="0" dirty="0">
                <a:latin typeface="Cambria" panose="02040503050406030204" pitchFamily="18" charset="0"/>
              </a:rPr>
              <a:t>The Theme of the Conference – What is the </a:t>
            </a:r>
            <a:r>
              <a:rPr lang="en-US" sz="2000" b="1" dirty="0">
                <a:latin typeface="Cambria" panose="02040503050406030204" pitchFamily="18" charset="0"/>
              </a:rPr>
              <a:t>F</a:t>
            </a:r>
            <a:r>
              <a:rPr lang="en-US" sz="2000" b="1" i="0" u="none" strike="noStrike" baseline="0" dirty="0">
                <a:latin typeface="Cambria" panose="02040503050406030204" pitchFamily="18" charset="0"/>
              </a:rPr>
              <a:t>uture of the African Energy and Mining Industry?- is thought-provoking and timely. </a:t>
            </a:r>
          </a:p>
          <a:p>
            <a:pPr marL="742950" lvl="0" indent="-742950" algn="just">
              <a:buFont typeface="+mj-lt"/>
              <a:buAutoNum type="arabicPeriod"/>
            </a:pPr>
            <a:r>
              <a:rPr lang="en-US" sz="2000" b="1" dirty="0">
                <a:latin typeface="Cambria" panose="02040503050406030204" pitchFamily="18" charset="0"/>
              </a:rPr>
              <a:t>Conference Structure - </a:t>
            </a:r>
            <a:r>
              <a:rPr lang="en-US" sz="2000" b="1" i="0" u="none" strike="noStrike" baseline="0" dirty="0">
                <a:latin typeface="Cambria" panose="02040503050406030204" pitchFamily="18" charset="0"/>
              </a:rPr>
              <a:t>Stakeholders/Policy Makers/Experts are well  selected to discus and achieve the desired objective.</a:t>
            </a:r>
          </a:p>
          <a:p>
            <a:pPr marL="742950" indent="-742950" algn="just">
              <a:buFont typeface="+mj-lt"/>
              <a:buAutoNum type="arabicPeriod"/>
            </a:pPr>
            <a:r>
              <a:rPr lang="en-US" sz="2000" b="1" i="0" u="none" strike="noStrike" baseline="0" dirty="0">
                <a:latin typeface="Cambria" panose="02040503050406030204" pitchFamily="18" charset="0"/>
              </a:rPr>
              <a:t>The Theme of conference is a question that </a:t>
            </a:r>
            <a:r>
              <a:rPr lang="en-US" sz="2000" b="1" dirty="0">
                <a:latin typeface="Cambria" panose="02040503050406030204" pitchFamily="18" charset="0"/>
              </a:rPr>
              <a:t>we (participants) must strive to answer considering that  the issue is never where to find mineral resources, but how to exploit and optimize their benefits for national development.</a:t>
            </a:r>
          </a:p>
          <a:p>
            <a:pPr marL="742950" indent="-742950" algn="just">
              <a:buFont typeface="+mj-lt"/>
              <a:buAutoNum type="arabicPeriod"/>
            </a:pPr>
            <a:r>
              <a:rPr lang="en-US" sz="2000" b="1" dirty="0">
                <a:latin typeface="Cambria" panose="02040503050406030204" pitchFamily="18" charset="0"/>
              </a:rPr>
              <a:t>An insight into the African energy sector and a Panorama of key mineral resources in Africa. Then the issues and challenges in exploration and development  of  mineral resources. </a:t>
            </a:r>
          </a:p>
          <a:p>
            <a:pPr marL="742950" marR="0" lvl="0" indent="-742950" algn="just" rtl="0">
              <a:buFont typeface="+mj-lt"/>
              <a:buAutoNum type="arabicPeriod"/>
            </a:pPr>
            <a:r>
              <a:rPr lang="en-US" sz="2000" b="1" i="0" u="none" strike="noStrike" baseline="0" dirty="0">
                <a:latin typeface="Cambria" panose="02040503050406030204" pitchFamily="18" charset="0"/>
              </a:rPr>
              <a:t>Paper will </a:t>
            </a:r>
            <a:r>
              <a:rPr lang="en-US" sz="2000" b="1" dirty="0">
                <a:latin typeface="Cambria" panose="02040503050406030204" pitchFamily="18" charset="0"/>
              </a:rPr>
              <a:t>rather provide an </a:t>
            </a:r>
            <a:r>
              <a:rPr lang="en-US" sz="2000" b="1" i="0" u="none" strike="noStrike" baseline="0" dirty="0">
                <a:latin typeface="Cambria" panose="02040503050406030204" pitchFamily="18" charset="0"/>
              </a:rPr>
              <a:t>Overview of the African Energy and Mining Industry, with the Nigerian experience also focused on.</a:t>
            </a:r>
            <a:endParaRPr lang="en-US" sz="2000" b="1" i="0" u="none" strike="noStrike" baseline="0" dirty="0">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38A1B78-D4CC-468E-95B2-CE17C8BECC55}" type="slidenum">
              <a:rPr lang="en-US" smtClean="0"/>
              <a:t>2</a:t>
            </a:fld>
            <a:endParaRPr lang="en-US"/>
          </a:p>
        </p:txBody>
      </p:sp>
      <p:sp>
        <p:nvSpPr>
          <p:cNvPr id="5" name="Date Placeholder 4"/>
          <p:cNvSpPr>
            <a:spLocks noGrp="1"/>
          </p:cNvSpPr>
          <p:nvPr>
            <p:ph type="dt" sz="half" idx="10"/>
          </p:nvPr>
        </p:nvSpPr>
        <p:spPr/>
        <p:txBody>
          <a:bodyPr/>
          <a:lstStyle/>
          <a:p>
            <a:fld id="{71FD6642-F835-4251-8C03-89DD4D6E9704}"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Tree>
    <p:extLst>
      <p:ext uri="{BB962C8B-B14F-4D97-AF65-F5344CB8AC3E}">
        <p14:creationId xmlns:p14="http://schemas.microsoft.com/office/powerpoint/2010/main" val="103931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1CE882-DD5C-4961-A025-2F3E36E8BC60}"/>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 xmlns:a16="http://schemas.microsoft.com/office/drawing/2014/main" id="{DF657870-AE73-4E58-A369-CB85A23DD227}"/>
              </a:ext>
            </a:extLst>
          </p:cNvPr>
          <p:cNvSpPr>
            <a:spLocks noGrp="1"/>
          </p:cNvSpPr>
          <p:nvPr>
            <p:ph type="body" idx="1"/>
          </p:nvPr>
        </p:nvSpPr>
        <p:spPr/>
        <p:txBody>
          <a:bodyPr/>
          <a:lstStyle/>
          <a:p>
            <a:pPr marL="0" indent="0" algn="ctr">
              <a:buNone/>
            </a:pPr>
            <a:endParaRPr lang="en-US" dirty="0"/>
          </a:p>
          <a:p>
            <a:pPr marL="0" indent="0" algn="ctr">
              <a:buNone/>
            </a:pPr>
            <a:endParaRPr lang="en-US" dirty="0"/>
          </a:p>
          <a:p>
            <a:pPr marL="0" indent="0" algn="ctr">
              <a:buNone/>
            </a:pPr>
            <a:r>
              <a:rPr lang="en-US" sz="9600" dirty="0">
                <a:solidFill>
                  <a:schemeClr val="accent1"/>
                </a:solidFill>
              </a:rPr>
              <a:t>THANK YOU AND GOD BLESS</a:t>
            </a:r>
          </a:p>
        </p:txBody>
      </p:sp>
      <p:sp>
        <p:nvSpPr>
          <p:cNvPr id="4" name="Date Placeholder 3">
            <a:extLst>
              <a:ext uri="{FF2B5EF4-FFF2-40B4-BE49-F238E27FC236}">
                <a16:creationId xmlns="" xmlns:a16="http://schemas.microsoft.com/office/drawing/2014/main" id="{A951268B-4762-4698-9EF1-033EBDC55BC2}"/>
              </a:ext>
            </a:extLst>
          </p:cNvPr>
          <p:cNvSpPr>
            <a:spLocks noGrp="1"/>
          </p:cNvSpPr>
          <p:nvPr>
            <p:ph type="dt" sz="half" idx="10"/>
          </p:nvPr>
        </p:nvSpPr>
        <p:spPr/>
        <p:txBody>
          <a:bodyPr/>
          <a:lstStyle/>
          <a:p>
            <a:fld id="{D965264E-49C4-49C2-A12D-B2899FBEED5F}" type="datetime3">
              <a:rPr lang="en-US" smtClean="0"/>
              <a:t>26 April 2019</a:t>
            </a:fld>
            <a:endParaRPr lang="en-US"/>
          </a:p>
        </p:txBody>
      </p:sp>
      <p:sp>
        <p:nvSpPr>
          <p:cNvPr id="5" name="Footer Placeholder 4">
            <a:extLst>
              <a:ext uri="{FF2B5EF4-FFF2-40B4-BE49-F238E27FC236}">
                <a16:creationId xmlns="" xmlns:a16="http://schemas.microsoft.com/office/drawing/2014/main" id="{0CB52AE5-3B76-407E-8378-D957992C8220}"/>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AC7A9AE3-CC9F-4441-BA2F-521E7226F99F}"/>
              </a:ext>
            </a:extLst>
          </p:cNvPr>
          <p:cNvSpPr>
            <a:spLocks noGrp="1"/>
          </p:cNvSpPr>
          <p:nvPr>
            <p:ph type="sldNum" sz="quarter" idx="12"/>
          </p:nvPr>
        </p:nvSpPr>
        <p:spPr/>
        <p:txBody>
          <a:bodyPr/>
          <a:lstStyle/>
          <a:p>
            <a:fld id="{F38A1B78-D4CC-468E-95B2-CE17C8BECC55}" type="slidenum">
              <a:rPr lang="en-US" smtClean="0"/>
              <a:t>20</a:t>
            </a:fld>
            <a:endParaRPr lang="en-US"/>
          </a:p>
        </p:txBody>
      </p:sp>
    </p:spTree>
    <p:extLst>
      <p:ext uri="{BB962C8B-B14F-4D97-AF65-F5344CB8AC3E}">
        <p14:creationId xmlns:p14="http://schemas.microsoft.com/office/powerpoint/2010/main" val="73554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627" y="81375"/>
            <a:ext cx="11606373" cy="1325563"/>
          </a:xfrm>
        </p:spPr>
        <p:txBody>
          <a:bodyPr>
            <a:noAutofit/>
          </a:bodyPr>
          <a:lstStyle/>
          <a:p>
            <a:pPr marR="0" rtl="0"/>
            <a:r>
              <a:rPr lang="en-US" b="1" dirty="0">
                <a:solidFill>
                  <a:schemeClr val="accent1"/>
                </a:solidFill>
                <a:latin typeface="Cambria" panose="02040503050406030204" pitchFamily="18" charset="0"/>
              </a:rPr>
              <a:t>      </a:t>
            </a:r>
            <a:r>
              <a:rPr lang="en-US" b="1" i="0" u="none" strike="noStrike" baseline="0" dirty="0">
                <a:solidFill>
                  <a:schemeClr val="accent1"/>
                </a:solidFill>
                <a:latin typeface="Cambria" panose="02040503050406030204" pitchFamily="18" charset="0"/>
              </a:rPr>
              <a:t>OUTLINE</a:t>
            </a:r>
          </a:p>
        </p:txBody>
      </p:sp>
      <p:sp>
        <p:nvSpPr>
          <p:cNvPr id="3" name="Text Placeholder 2"/>
          <p:cNvSpPr>
            <a:spLocks noGrp="1"/>
          </p:cNvSpPr>
          <p:nvPr>
            <p:ph type="body" idx="1"/>
          </p:nvPr>
        </p:nvSpPr>
        <p:spPr/>
        <p:txBody>
          <a:bodyPr>
            <a:noAutofit/>
          </a:bodyPr>
          <a:lstStyle/>
          <a:p>
            <a:pPr marL="514350" marR="0" lvl="0" indent="-514350" rtl="0">
              <a:buFont typeface="+mj-lt"/>
              <a:buAutoNum type="alphaLcParenR"/>
            </a:pPr>
            <a:r>
              <a:rPr lang="en-US" sz="4000" b="1" i="0" u="none" strike="noStrike" baseline="0" dirty="0">
                <a:solidFill>
                  <a:prstClr val="black"/>
                </a:solidFill>
                <a:latin typeface="Cambria" panose="02040503050406030204" pitchFamily="18" charset="0"/>
              </a:rPr>
              <a:t>Definitions</a:t>
            </a:r>
          </a:p>
          <a:p>
            <a:pPr marL="514350" marR="0" lvl="0" indent="-514350" rtl="0">
              <a:buFont typeface="+mj-lt"/>
              <a:buAutoNum type="alphaLcParenR"/>
            </a:pPr>
            <a:r>
              <a:rPr lang="en-US" sz="4000" b="1" i="0" u="none" strike="noStrike" baseline="0" dirty="0">
                <a:solidFill>
                  <a:prstClr val="black"/>
                </a:solidFill>
                <a:latin typeface="Cambria" panose="02040503050406030204" pitchFamily="18" charset="0"/>
              </a:rPr>
              <a:t>Sources of Energy</a:t>
            </a:r>
          </a:p>
          <a:p>
            <a:pPr marL="514350" marR="0" lvl="0" indent="-514350" rtl="0">
              <a:buFont typeface="+mj-lt"/>
              <a:buAutoNum type="alphaLcParenR"/>
            </a:pPr>
            <a:r>
              <a:rPr lang="en-US" sz="4000" b="1" i="0" u="none" strike="noStrike" baseline="0" dirty="0">
                <a:solidFill>
                  <a:prstClr val="black"/>
                </a:solidFill>
                <a:latin typeface="Cambria" panose="02040503050406030204" pitchFamily="18" charset="0"/>
              </a:rPr>
              <a:t>Africa’s 10 key Minerals and status of production</a:t>
            </a:r>
          </a:p>
          <a:p>
            <a:pPr marL="514350" marR="0" lvl="0" indent="-514350" rtl="0">
              <a:buFont typeface="+mj-lt"/>
              <a:buAutoNum type="alphaLcParenR"/>
            </a:pPr>
            <a:r>
              <a:rPr lang="en-US" sz="4000" b="1" i="0" u="none" strike="noStrike" baseline="0" dirty="0">
                <a:solidFill>
                  <a:prstClr val="black"/>
                </a:solidFill>
                <a:latin typeface="Cambria" panose="02040503050406030204" pitchFamily="18" charset="0"/>
              </a:rPr>
              <a:t>The future of Mining in Africa</a:t>
            </a:r>
          </a:p>
          <a:p>
            <a:pPr marL="514350" marR="0" lvl="0" indent="-514350" rtl="0">
              <a:buFont typeface="+mj-lt"/>
              <a:buAutoNum type="alphaLcParenR"/>
            </a:pPr>
            <a:r>
              <a:rPr lang="en-US" sz="4000" b="1" i="0" u="none" strike="noStrike" baseline="0" dirty="0">
                <a:solidFill>
                  <a:prstClr val="black"/>
                </a:solidFill>
                <a:latin typeface="Cambria" panose="02040503050406030204" pitchFamily="18" charset="0"/>
              </a:rPr>
              <a:t>The future of the African Energy Resources</a:t>
            </a:r>
          </a:p>
          <a:p>
            <a:pPr marL="514350" marR="0" lvl="0" indent="-514350" rtl="0">
              <a:buFont typeface="+mj-lt"/>
              <a:buAutoNum type="alphaLcParenR"/>
            </a:pPr>
            <a:r>
              <a:rPr lang="en-US" sz="4000" b="1" i="0" u="none" strike="noStrike" baseline="0" dirty="0">
                <a:solidFill>
                  <a:prstClr val="black"/>
                </a:solidFill>
                <a:latin typeface="Cambria" panose="02040503050406030204" pitchFamily="18" charset="0"/>
              </a:rPr>
              <a:t>Brief synopsis of the Nigerian Oil Industry</a:t>
            </a:r>
            <a:endParaRPr lang="en-US" sz="4000" b="1" i="0" u="none" strike="noStrike" baseline="0" dirty="0">
              <a:solidFill>
                <a:prstClr val="black"/>
              </a:solidFill>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38A1B78-D4CC-468E-95B2-CE17C8BECC55}" type="slidenum">
              <a:rPr lang="en-US" smtClean="0"/>
              <a:t>3</a:t>
            </a:fld>
            <a:endParaRPr lang="en-US"/>
          </a:p>
        </p:txBody>
      </p:sp>
      <p:sp>
        <p:nvSpPr>
          <p:cNvPr id="5" name="Date Placeholder 4"/>
          <p:cNvSpPr>
            <a:spLocks noGrp="1"/>
          </p:cNvSpPr>
          <p:nvPr>
            <p:ph type="dt" sz="half" idx="10"/>
          </p:nvPr>
        </p:nvSpPr>
        <p:spPr/>
        <p:txBody>
          <a:bodyPr/>
          <a:lstStyle/>
          <a:p>
            <a:fld id="{C38FEC90-F368-462A-B694-5A57A8F850D3}"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Tree>
    <p:extLst>
      <p:ext uri="{BB962C8B-B14F-4D97-AF65-F5344CB8AC3E}">
        <p14:creationId xmlns:p14="http://schemas.microsoft.com/office/powerpoint/2010/main" val="214839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914400" marR="0" indent="-914400" rtl="0">
              <a:buFont typeface="+mj-lt"/>
              <a:buAutoNum type="alphaLcParenR"/>
            </a:pPr>
            <a:r>
              <a:rPr lang="en-US" sz="4800" b="1" i="0" u="none" strike="noStrike" baseline="0" dirty="0">
                <a:solidFill>
                  <a:schemeClr val="accent1"/>
                </a:solidFill>
                <a:latin typeface="Cambria" panose="02040503050406030204" pitchFamily="18" charset="0"/>
              </a:rPr>
              <a:t>DEFINITIONS:</a:t>
            </a:r>
            <a:endParaRPr lang="en-US" sz="4800" b="1" i="0" u="none" strike="noStrike" baseline="0" dirty="0">
              <a:solidFill>
                <a:schemeClr val="accent1"/>
              </a:solidFill>
              <a:latin typeface="Times New Roman" panose="02020603050405020304" pitchFamily="18" charset="0"/>
            </a:endParaRPr>
          </a:p>
        </p:txBody>
      </p:sp>
      <p:sp>
        <p:nvSpPr>
          <p:cNvPr id="3" name="Text Placeholder 2"/>
          <p:cNvSpPr>
            <a:spLocks noGrp="1"/>
          </p:cNvSpPr>
          <p:nvPr>
            <p:ph type="body" idx="1"/>
          </p:nvPr>
        </p:nvSpPr>
        <p:spPr/>
        <p:txBody>
          <a:bodyPr>
            <a:noAutofit/>
          </a:bodyPr>
          <a:lstStyle/>
          <a:p>
            <a:pPr marR="0" lvl="0" algn="just" rtl="0"/>
            <a:r>
              <a:rPr lang="en-US" sz="4400" b="1" i="0" u="none" strike="noStrike" baseline="0" dirty="0">
                <a:solidFill>
                  <a:prstClr val="black"/>
                </a:solidFill>
                <a:latin typeface="Cambria" panose="02040503050406030204" pitchFamily="18" charset="0"/>
              </a:rPr>
              <a:t>Natural resources  (Wikipedia)</a:t>
            </a:r>
          </a:p>
          <a:p>
            <a:pPr marR="0" lvl="0" algn="just" rtl="0"/>
            <a:r>
              <a:rPr lang="en-US" sz="4400" b="1" dirty="0">
                <a:solidFill>
                  <a:prstClr val="black"/>
                </a:solidFill>
                <a:latin typeface="Cambria" panose="02040503050406030204" pitchFamily="18" charset="0"/>
              </a:rPr>
              <a:t>Minerals</a:t>
            </a:r>
          </a:p>
          <a:p>
            <a:pPr lvl="2" algn="just"/>
            <a:r>
              <a:rPr lang="en-US" sz="4000" b="1" dirty="0">
                <a:solidFill>
                  <a:prstClr val="black"/>
                </a:solidFill>
                <a:latin typeface="Cambria" panose="02040503050406030204" pitchFamily="18" charset="0"/>
              </a:rPr>
              <a:t>Types of Mineral resources</a:t>
            </a:r>
          </a:p>
          <a:p>
            <a:pPr marL="1943100" lvl="3" indent="-571500" algn="just">
              <a:buFont typeface="+mj-lt"/>
              <a:buAutoNum type="romanLcPeriod"/>
            </a:pPr>
            <a:r>
              <a:rPr lang="en-US" sz="3200" b="1" dirty="0">
                <a:solidFill>
                  <a:prstClr val="black"/>
                </a:solidFill>
                <a:latin typeface="Cambria" panose="02040503050406030204" pitchFamily="18" charset="0"/>
              </a:rPr>
              <a:t>Metallic</a:t>
            </a:r>
          </a:p>
          <a:p>
            <a:pPr marL="1943100" lvl="3" indent="-571500" algn="just">
              <a:buFont typeface="+mj-lt"/>
              <a:buAutoNum type="romanLcPeriod"/>
            </a:pPr>
            <a:r>
              <a:rPr lang="en-US" sz="3200" b="1" dirty="0">
                <a:solidFill>
                  <a:prstClr val="black"/>
                </a:solidFill>
                <a:latin typeface="Cambria" panose="02040503050406030204" pitchFamily="18" charset="0"/>
              </a:rPr>
              <a:t>Non-metallic</a:t>
            </a:r>
          </a:p>
          <a:p>
            <a:pPr marL="1943100" lvl="3" indent="-571500" algn="just">
              <a:buFont typeface="+mj-lt"/>
              <a:buAutoNum type="romanLcPeriod"/>
            </a:pPr>
            <a:r>
              <a:rPr lang="en-US" sz="3200" b="1" dirty="0">
                <a:solidFill>
                  <a:prstClr val="black"/>
                </a:solidFill>
                <a:latin typeface="Cambria" panose="02040503050406030204" pitchFamily="18" charset="0"/>
              </a:rPr>
              <a:t>Coal, Oli and natural gas</a:t>
            </a:r>
          </a:p>
          <a:p>
            <a:pPr marR="0" lvl="0" algn="just" rtl="0"/>
            <a:r>
              <a:rPr lang="en-US" sz="4400" b="1" dirty="0">
                <a:solidFill>
                  <a:prstClr val="black"/>
                </a:solidFill>
                <a:latin typeface="Cambria" panose="02040503050406030204" pitchFamily="18" charset="0"/>
              </a:rPr>
              <a:t>Energy resource</a:t>
            </a:r>
          </a:p>
          <a:p>
            <a:pPr marR="0" lvl="0" algn="just" rtl="0"/>
            <a:endParaRPr lang="en-US" sz="3200" b="1" i="0" u="none" strike="noStrike" baseline="0" dirty="0">
              <a:solidFill>
                <a:prstClr val="black"/>
              </a:solidFill>
              <a:latin typeface="Cambria" panose="02040503050406030204" pitchFamily="18" charset="0"/>
            </a:endParaRPr>
          </a:p>
          <a:p>
            <a:pPr marR="0" lvl="0" algn="just" rtl="0"/>
            <a:endParaRPr lang="en-US" sz="3200" b="1" i="0" u="none" strike="noStrike" baseline="0" dirty="0">
              <a:solidFill>
                <a:prstClr val="black"/>
              </a:solidFill>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38A1B78-D4CC-468E-95B2-CE17C8BECC55}" type="slidenum">
              <a:rPr lang="en-US" smtClean="0"/>
              <a:t>4</a:t>
            </a:fld>
            <a:endParaRPr lang="en-US"/>
          </a:p>
        </p:txBody>
      </p:sp>
      <p:sp>
        <p:nvSpPr>
          <p:cNvPr id="5" name="Date Placeholder 4"/>
          <p:cNvSpPr>
            <a:spLocks noGrp="1"/>
          </p:cNvSpPr>
          <p:nvPr>
            <p:ph type="dt" sz="half" idx="10"/>
          </p:nvPr>
        </p:nvSpPr>
        <p:spPr/>
        <p:txBody>
          <a:bodyPr/>
          <a:lstStyle/>
          <a:p>
            <a:fld id="{D6A947B5-1505-479B-A727-6EE98E09AE6A}"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Tree>
    <p:extLst>
      <p:ext uri="{BB962C8B-B14F-4D97-AF65-F5344CB8AC3E}">
        <p14:creationId xmlns:p14="http://schemas.microsoft.com/office/powerpoint/2010/main" val="128178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marR="0" indent="-742950" rtl="0">
              <a:buFont typeface="+mj-lt"/>
              <a:buAutoNum type="alphaLcParenR" startAt="2"/>
            </a:pPr>
            <a:r>
              <a:rPr lang="en-US" sz="5400" b="1" i="0" u="none" strike="noStrike" baseline="0" dirty="0">
                <a:solidFill>
                  <a:schemeClr val="accent1"/>
                </a:solidFill>
                <a:latin typeface="Cambria" panose="02040503050406030204" pitchFamily="18" charset="0"/>
              </a:rPr>
              <a:t> SOURCES OF ENERGY:</a:t>
            </a:r>
            <a:endParaRPr lang="en-US" sz="5400" b="1" i="0" u="none" strike="noStrike" baseline="0" dirty="0">
              <a:solidFill>
                <a:schemeClr val="accent1"/>
              </a:solidFill>
              <a:latin typeface="Times New Roman" panose="02020603050405020304" pitchFamily="18" charset="0"/>
            </a:endParaRPr>
          </a:p>
        </p:txBody>
      </p:sp>
      <p:sp>
        <p:nvSpPr>
          <p:cNvPr id="3" name="Text Placeholder 2"/>
          <p:cNvSpPr>
            <a:spLocks noGrp="1"/>
          </p:cNvSpPr>
          <p:nvPr>
            <p:ph type="body" idx="1"/>
          </p:nvPr>
        </p:nvSpPr>
        <p:spPr>
          <a:xfrm>
            <a:off x="693174" y="1856105"/>
            <a:ext cx="11498826" cy="4351338"/>
          </a:xfrm>
        </p:spPr>
        <p:txBody>
          <a:bodyPr numCol="2">
            <a:normAutofit/>
          </a:bodyPr>
          <a:lstStyle/>
          <a:p>
            <a:pPr marL="742950" indent="-742950">
              <a:buFont typeface="+mj-lt"/>
              <a:buAutoNum type="arabicParenR"/>
            </a:pPr>
            <a:r>
              <a:rPr lang="en-US" sz="4400" dirty="0"/>
              <a:t>Solar Energy</a:t>
            </a:r>
          </a:p>
          <a:p>
            <a:pPr marL="742950" indent="-742950">
              <a:buFont typeface="+mj-lt"/>
              <a:buAutoNum type="arabicParenR"/>
            </a:pPr>
            <a:r>
              <a:rPr lang="en-US" sz="4400" dirty="0"/>
              <a:t>Wind Energy</a:t>
            </a:r>
          </a:p>
          <a:p>
            <a:pPr marL="742950" indent="-742950">
              <a:buFont typeface="+mj-lt"/>
              <a:buAutoNum type="arabicParenR"/>
            </a:pPr>
            <a:r>
              <a:rPr lang="en-US" sz="4400" dirty="0"/>
              <a:t>Geothermal Energy</a:t>
            </a:r>
          </a:p>
          <a:p>
            <a:pPr marL="742950" indent="-742950">
              <a:buFont typeface="+mj-lt"/>
              <a:buAutoNum type="arabicParenR"/>
            </a:pPr>
            <a:r>
              <a:rPr lang="en-US" sz="4400" dirty="0"/>
              <a:t>Hydrogen Energy</a:t>
            </a:r>
          </a:p>
          <a:p>
            <a:pPr marL="742950" indent="-742950">
              <a:buFont typeface="+mj-lt"/>
              <a:buAutoNum type="arabicParenR"/>
            </a:pPr>
            <a:r>
              <a:rPr lang="en-US" sz="4400" dirty="0"/>
              <a:t>Tidal Energy</a:t>
            </a:r>
          </a:p>
          <a:p>
            <a:pPr marL="742950" indent="-742950">
              <a:buFont typeface="+mj-lt"/>
              <a:buAutoNum type="arabicParenR"/>
            </a:pPr>
            <a:r>
              <a:rPr lang="en-US" sz="4400" dirty="0"/>
              <a:t>Wave Energy</a:t>
            </a:r>
          </a:p>
          <a:p>
            <a:pPr marL="742950" indent="-742950">
              <a:buFont typeface="+mj-lt"/>
              <a:buAutoNum type="arabicParenR"/>
            </a:pPr>
            <a:r>
              <a:rPr lang="en-US" sz="4400" dirty="0"/>
              <a:t>Hydro Electricity Energy</a:t>
            </a:r>
          </a:p>
          <a:p>
            <a:pPr marL="742950" indent="-742950">
              <a:buFont typeface="+mj-lt"/>
              <a:buAutoNum type="arabicParenR"/>
            </a:pPr>
            <a:r>
              <a:rPr lang="en-US" sz="4400" dirty="0"/>
              <a:t>Biomass Energy</a:t>
            </a:r>
          </a:p>
          <a:p>
            <a:pPr marL="742950" indent="-742950">
              <a:buFont typeface="+mj-lt"/>
              <a:buAutoNum type="arabicParenR"/>
            </a:pPr>
            <a:r>
              <a:rPr lang="en-US" sz="4400" dirty="0"/>
              <a:t>Nuclear Power Energy</a:t>
            </a:r>
          </a:p>
          <a:p>
            <a:pPr marL="742950" indent="-742950">
              <a:buFont typeface="+mj-lt"/>
              <a:buAutoNum type="arabicParenR"/>
            </a:pPr>
            <a:r>
              <a:rPr lang="en-US" sz="4400" dirty="0"/>
              <a:t>Fossil Fuel Energy</a:t>
            </a:r>
          </a:p>
          <a:p>
            <a:pPr marL="0" indent="0">
              <a:buNone/>
            </a:pPr>
            <a:endParaRPr lang="en-US" sz="4400" dirty="0"/>
          </a:p>
        </p:txBody>
      </p:sp>
      <p:sp>
        <p:nvSpPr>
          <p:cNvPr id="4" name="Slide Number Placeholder 3"/>
          <p:cNvSpPr>
            <a:spLocks noGrp="1"/>
          </p:cNvSpPr>
          <p:nvPr>
            <p:ph type="sldNum" sz="quarter" idx="12"/>
          </p:nvPr>
        </p:nvSpPr>
        <p:spPr/>
        <p:txBody>
          <a:bodyPr/>
          <a:lstStyle/>
          <a:p>
            <a:fld id="{F38A1B78-D4CC-468E-95B2-CE17C8BECC55}" type="slidenum">
              <a:rPr lang="en-US" smtClean="0"/>
              <a:t>5</a:t>
            </a:fld>
            <a:endParaRPr lang="en-US"/>
          </a:p>
        </p:txBody>
      </p:sp>
      <p:sp>
        <p:nvSpPr>
          <p:cNvPr id="5" name="Date Placeholder 4"/>
          <p:cNvSpPr>
            <a:spLocks noGrp="1"/>
          </p:cNvSpPr>
          <p:nvPr>
            <p:ph type="dt" sz="half" idx="10"/>
          </p:nvPr>
        </p:nvSpPr>
        <p:spPr/>
        <p:txBody>
          <a:bodyPr/>
          <a:lstStyle/>
          <a:p>
            <a:fld id="{B7F0DD88-4559-42EC-BF05-3101541ED83C}"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Tree>
    <p:extLst>
      <p:ext uri="{BB962C8B-B14F-4D97-AF65-F5344CB8AC3E}">
        <p14:creationId xmlns:p14="http://schemas.microsoft.com/office/powerpoint/2010/main" val="272523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90805"/>
            <a:ext cx="11225980" cy="1158875"/>
          </a:xfrm>
        </p:spPr>
        <p:txBody>
          <a:bodyPr>
            <a:noAutofit/>
          </a:bodyPr>
          <a:lstStyle/>
          <a:p>
            <a:pPr marL="742950" marR="0" indent="-742950" rtl="0">
              <a:buFont typeface="+mj-lt"/>
              <a:buAutoNum type="alphaLcParenR" startAt="3"/>
            </a:pPr>
            <a:r>
              <a:rPr lang="en-US" sz="4500" b="1" i="0" u="none" strike="noStrike" baseline="0" dirty="0">
                <a:solidFill>
                  <a:schemeClr val="accent1"/>
                </a:solidFill>
                <a:latin typeface="Cambria" panose="02040503050406030204" pitchFamily="18" charset="0"/>
              </a:rPr>
              <a:t>AFRICA’S 10 KEY MINERAL RESOURCES</a:t>
            </a:r>
            <a:endParaRPr lang="en-US" sz="4500" b="1" i="0" u="none" strike="noStrike" baseline="0" dirty="0">
              <a:solidFill>
                <a:schemeClr val="accent1"/>
              </a:solidFill>
              <a:latin typeface="Times New Roman" panose="02020603050405020304" pitchFamily="18" charset="0"/>
            </a:endParaRPr>
          </a:p>
        </p:txBody>
      </p:sp>
      <p:sp>
        <p:nvSpPr>
          <p:cNvPr id="3" name="Text Placeholder 2"/>
          <p:cNvSpPr>
            <a:spLocks noGrp="1"/>
          </p:cNvSpPr>
          <p:nvPr>
            <p:ph type="body" idx="1"/>
          </p:nvPr>
        </p:nvSpPr>
        <p:spPr>
          <a:xfrm>
            <a:off x="889000" y="1519084"/>
            <a:ext cx="10866120" cy="4837470"/>
          </a:xfrm>
        </p:spPr>
        <p:txBody>
          <a:bodyPr numCol="2">
            <a:noAutofit/>
          </a:bodyPr>
          <a:lstStyle/>
          <a:p>
            <a:pPr algn="just">
              <a:buFont typeface="Wingdings" panose="05000000000000000000" pitchFamily="2" charset="2"/>
              <a:buChar char="v"/>
            </a:pPr>
            <a:r>
              <a:rPr lang="en-US" sz="5400" b="1" i="0" u="none" strike="noStrike" baseline="0" dirty="0">
                <a:latin typeface="Cambria" panose="02040503050406030204" pitchFamily="18" charset="0"/>
              </a:rPr>
              <a:t>Oil and Gas </a:t>
            </a:r>
            <a:r>
              <a:rPr lang="en-US" sz="5400" b="1" dirty="0">
                <a:latin typeface="Cambria" panose="02040503050406030204" pitchFamily="18" charset="0"/>
              </a:rPr>
              <a:t>–</a:t>
            </a:r>
          </a:p>
          <a:p>
            <a:pPr algn="just">
              <a:buFont typeface="Wingdings" panose="05000000000000000000" pitchFamily="2" charset="2"/>
              <a:buChar char="v"/>
            </a:pPr>
            <a:r>
              <a:rPr lang="en-US" sz="5400" b="1" i="0" u="none" strike="noStrike" baseline="0" dirty="0">
                <a:latin typeface="Cambria" panose="02040503050406030204" pitchFamily="18" charset="0"/>
              </a:rPr>
              <a:t>Gold –</a:t>
            </a:r>
          </a:p>
          <a:p>
            <a:pPr algn="just">
              <a:buFont typeface="Wingdings" panose="05000000000000000000" pitchFamily="2" charset="2"/>
              <a:buChar char="v"/>
            </a:pPr>
            <a:r>
              <a:rPr lang="en-US" sz="5400" b="1" dirty="0">
                <a:latin typeface="Cambria" panose="02040503050406030204" pitchFamily="18" charset="0"/>
              </a:rPr>
              <a:t>Diamonds –</a:t>
            </a:r>
          </a:p>
          <a:p>
            <a:pPr algn="just">
              <a:buFont typeface="Wingdings" panose="05000000000000000000" pitchFamily="2" charset="2"/>
              <a:buChar char="v"/>
            </a:pPr>
            <a:r>
              <a:rPr lang="en-US" sz="5400" b="1" i="0" u="none" strike="noStrike" baseline="0" dirty="0">
                <a:latin typeface="Cambria" panose="02040503050406030204" pitchFamily="18" charset="0"/>
              </a:rPr>
              <a:t>Copper –</a:t>
            </a:r>
          </a:p>
          <a:p>
            <a:pPr algn="just">
              <a:buFont typeface="Wingdings" panose="05000000000000000000" pitchFamily="2" charset="2"/>
              <a:buChar char="v"/>
            </a:pPr>
            <a:r>
              <a:rPr lang="en-US" sz="5400" b="1" dirty="0">
                <a:latin typeface="Cambria" panose="02040503050406030204" pitchFamily="18" charset="0"/>
              </a:rPr>
              <a:t>Coal –</a:t>
            </a:r>
          </a:p>
          <a:p>
            <a:pPr algn="just">
              <a:buFont typeface="Wingdings" panose="05000000000000000000" pitchFamily="2" charset="2"/>
              <a:buChar char="v"/>
            </a:pPr>
            <a:r>
              <a:rPr lang="en-US" sz="5400" b="1" i="0" u="none" strike="noStrike" baseline="0" dirty="0">
                <a:latin typeface="Cambria" panose="02040503050406030204" pitchFamily="18" charset="0"/>
              </a:rPr>
              <a:t>Platinum –</a:t>
            </a:r>
          </a:p>
          <a:p>
            <a:pPr algn="just">
              <a:buFont typeface="Wingdings" panose="05000000000000000000" pitchFamily="2" charset="2"/>
              <a:buChar char="v"/>
            </a:pPr>
            <a:r>
              <a:rPr lang="en-US" sz="5400" b="1" dirty="0">
                <a:latin typeface="Cambria" panose="02040503050406030204" pitchFamily="18" charset="0"/>
              </a:rPr>
              <a:t>Uranium –</a:t>
            </a:r>
          </a:p>
          <a:p>
            <a:pPr algn="just">
              <a:buFont typeface="Wingdings" panose="05000000000000000000" pitchFamily="2" charset="2"/>
              <a:buChar char="v"/>
            </a:pPr>
            <a:r>
              <a:rPr lang="en-US" sz="5400" b="1" dirty="0">
                <a:latin typeface="Cambria" panose="02040503050406030204" pitchFamily="18" charset="0"/>
              </a:rPr>
              <a:t>Aluminum –</a:t>
            </a:r>
          </a:p>
          <a:p>
            <a:pPr algn="just">
              <a:buFont typeface="Wingdings" panose="05000000000000000000" pitchFamily="2" charset="2"/>
              <a:buChar char="v"/>
            </a:pPr>
            <a:r>
              <a:rPr lang="en-US" sz="5400" b="1" i="0" u="none" strike="noStrike" baseline="0" dirty="0">
                <a:latin typeface="Cambria" panose="02040503050406030204" pitchFamily="18" charset="0"/>
              </a:rPr>
              <a:t>Bauxite –</a:t>
            </a:r>
          </a:p>
          <a:p>
            <a:pPr algn="just">
              <a:buFont typeface="Wingdings" panose="05000000000000000000" pitchFamily="2" charset="2"/>
              <a:buChar char="v"/>
            </a:pPr>
            <a:r>
              <a:rPr lang="en-US" sz="5400" b="1" i="0" u="none" strike="noStrike" baseline="0" dirty="0">
                <a:latin typeface="Cambria" panose="02040503050406030204" pitchFamily="18" charset="0"/>
              </a:rPr>
              <a:t>Iron &amp; Steel - </a:t>
            </a:r>
            <a:endParaRPr lang="en-US" sz="5400" dirty="0"/>
          </a:p>
        </p:txBody>
      </p:sp>
      <p:sp>
        <p:nvSpPr>
          <p:cNvPr id="4" name="Slide Number Placeholder 3"/>
          <p:cNvSpPr>
            <a:spLocks noGrp="1"/>
          </p:cNvSpPr>
          <p:nvPr>
            <p:ph type="sldNum" sz="quarter" idx="12"/>
          </p:nvPr>
        </p:nvSpPr>
        <p:spPr/>
        <p:txBody>
          <a:bodyPr/>
          <a:lstStyle/>
          <a:p>
            <a:fld id="{F38A1B78-D4CC-468E-95B2-CE17C8BECC55}" type="slidenum">
              <a:rPr lang="en-US" smtClean="0"/>
              <a:t>6</a:t>
            </a:fld>
            <a:endParaRPr lang="en-US"/>
          </a:p>
        </p:txBody>
      </p:sp>
      <p:sp>
        <p:nvSpPr>
          <p:cNvPr id="5" name="Date Placeholder 4"/>
          <p:cNvSpPr>
            <a:spLocks noGrp="1"/>
          </p:cNvSpPr>
          <p:nvPr>
            <p:ph type="dt" sz="half" idx="10"/>
          </p:nvPr>
        </p:nvSpPr>
        <p:spPr/>
        <p:txBody>
          <a:bodyPr/>
          <a:lstStyle/>
          <a:p>
            <a:fld id="{48DA2DD4-D07A-4AB6-9E62-1FD733C6514F}" type="datetime3">
              <a:rPr lang="en-US" smtClean="0"/>
              <a:t>26 April 2019</a:t>
            </a:fld>
            <a:endParaRPr lang="en-US"/>
          </a:p>
        </p:txBody>
      </p:sp>
      <p:sp>
        <p:nvSpPr>
          <p:cNvPr id="6" name="Footer Placeholder 5"/>
          <p:cNvSpPr>
            <a:spLocks noGrp="1"/>
          </p:cNvSpPr>
          <p:nvPr>
            <p:ph type="ftr" sz="quarter" idx="11"/>
          </p:nvPr>
        </p:nvSpPr>
        <p:spPr/>
        <p:txBody>
          <a:bodyPr/>
          <a:lstStyle/>
          <a:p>
            <a:r>
              <a:rPr lang="en-US"/>
              <a:t>PRESENTED BY HE DR. ETUBOM NE. ASUQUO NIGERIA HIGH COMMISSIONER TO UGANDA</a:t>
            </a:r>
          </a:p>
        </p:txBody>
      </p:sp>
    </p:spTree>
    <p:extLst>
      <p:ext uri="{BB962C8B-B14F-4D97-AF65-F5344CB8AC3E}">
        <p14:creationId xmlns:p14="http://schemas.microsoft.com/office/powerpoint/2010/main" val="209853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99"/>
            <a:ext cx="10515600" cy="1034184"/>
          </a:xfrm>
        </p:spPr>
        <p:txBody>
          <a:bodyPr/>
          <a:lstStyle/>
          <a:p>
            <a:pPr marR="0" rtl="0"/>
            <a:r>
              <a:rPr lang="en-US" b="1" i="0" u="none" strike="noStrike" baseline="0" dirty="0">
                <a:solidFill>
                  <a:schemeClr val="accent1"/>
                </a:solidFill>
                <a:latin typeface="Cambria" panose="02040503050406030204" pitchFamily="18" charset="0"/>
              </a:rPr>
              <a:t>(d).</a:t>
            </a:r>
            <a:r>
              <a:rPr lang="en-US" sz="4000" b="1" dirty="0">
                <a:solidFill>
                  <a:schemeClr val="accent1"/>
                </a:solidFill>
                <a:latin typeface="Cambria" panose="02040503050406030204" pitchFamily="18" charset="0"/>
              </a:rPr>
              <a:t>  </a:t>
            </a:r>
            <a:r>
              <a:rPr lang="en-US" sz="4000" b="1" i="0" u="none" strike="noStrike" baseline="0" dirty="0">
                <a:solidFill>
                  <a:schemeClr val="accent1"/>
                </a:solidFill>
                <a:latin typeface="Cambria" panose="02040503050406030204" pitchFamily="18" charset="0"/>
              </a:rPr>
              <a:t>THE FUTURE OF MINING IN AFRICA</a:t>
            </a:r>
          </a:p>
        </p:txBody>
      </p:sp>
      <p:sp>
        <p:nvSpPr>
          <p:cNvPr id="3" name="Text Placeholder 2"/>
          <p:cNvSpPr>
            <a:spLocks noGrp="1"/>
          </p:cNvSpPr>
          <p:nvPr>
            <p:ph type="body" idx="1"/>
          </p:nvPr>
        </p:nvSpPr>
        <p:spPr>
          <a:xfrm>
            <a:off x="838199" y="1343893"/>
            <a:ext cx="10868891" cy="5013180"/>
          </a:xfrm>
        </p:spPr>
        <p:txBody>
          <a:bodyPr>
            <a:noAutofit/>
          </a:bodyPr>
          <a:lstStyle/>
          <a:p>
            <a:pPr marL="742950" marR="0" lvl="0" indent="-742950" algn="just" rtl="0">
              <a:buAutoNum type="arabicPeriod" startAt="11"/>
            </a:pPr>
            <a:r>
              <a:rPr lang="en-US" sz="3400" b="1" i="0" u="none" strike="noStrike" baseline="0" dirty="0">
                <a:latin typeface="Cambria" panose="02040503050406030204" pitchFamily="18" charset="0"/>
              </a:rPr>
              <a:t>A mineral is a pure inorganic substance</a:t>
            </a:r>
          </a:p>
          <a:p>
            <a:pPr marL="742950" lvl="0" indent="-742950" algn="just">
              <a:buAutoNum type="arabicPeriod" startAt="11"/>
            </a:pPr>
            <a:r>
              <a:rPr lang="en-US" sz="3400" b="1" dirty="0">
                <a:latin typeface="Cambria" panose="02040503050406030204" pitchFamily="18" charset="0"/>
              </a:rPr>
              <a:t>Minerals are valuable resources and are finite and non-renewable.</a:t>
            </a:r>
          </a:p>
          <a:p>
            <a:pPr marL="742950" lvl="0" indent="-742950" algn="just">
              <a:buAutoNum type="arabicPeriod" startAt="11"/>
            </a:pPr>
            <a:r>
              <a:rPr lang="en-US" sz="3400" b="1" dirty="0">
                <a:latin typeface="Cambria" panose="02040503050406030204" pitchFamily="18" charset="0"/>
              </a:rPr>
              <a:t>Future of the mining industry in Africa is bright.</a:t>
            </a:r>
          </a:p>
          <a:p>
            <a:pPr marL="742950" lvl="0" indent="-742950" algn="just">
              <a:buAutoNum type="arabicPeriod" startAt="11"/>
            </a:pPr>
            <a:r>
              <a:rPr lang="en-US" sz="3400" b="1" dirty="0">
                <a:latin typeface="Cambria" panose="02040503050406030204" pitchFamily="18" charset="0"/>
              </a:rPr>
              <a:t>Mineral development in Africa started with South African Diamond in 1867, establishing </a:t>
            </a:r>
            <a:r>
              <a:rPr lang="en-US" sz="3400" b="1" i="0" u="none" strike="noStrike" baseline="0" dirty="0">
                <a:latin typeface="Cambria" panose="02040503050406030204" pitchFamily="18" charset="0"/>
              </a:rPr>
              <a:t>P</a:t>
            </a:r>
            <a:r>
              <a:rPr lang="en-US" sz="3400" b="1" dirty="0">
                <a:latin typeface="Cambria" panose="02040503050406030204" pitchFamily="18" charset="0"/>
              </a:rPr>
              <a:t>atterns of land and </a:t>
            </a:r>
            <a:r>
              <a:rPr lang="en-US" sz="3400" b="1" dirty="0" err="1">
                <a:latin typeface="Cambria" panose="02040503050406030204" pitchFamily="18" charset="0"/>
              </a:rPr>
              <a:t>labour</a:t>
            </a:r>
            <a:r>
              <a:rPr lang="en-US" sz="3400" b="1" dirty="0">
                <a:latin typeface="Cambria" panose="02040503050406030204" pitchFamily="18" charset="0"/>
              </a:rPr>
              <a:t> allocation </a:t>
            </a:r>
            <a:r>
              <a:rPr lang="en-US" sz="3400" b="1" dirty="0" err="1">
                <a:latin typeface="Cambria" panose="02040503050406030204" pitchFamily="18" charset="0"/>
              </a:rPr>
              <a:t>favouring</a:t>
            </a:r>
            <a:r>
              <a:rPr lang="en-US" sz="3400" b="1" dirty="0">
                <a:latin typeface="Cambria" panose="02040503050406030204" pitchFamily="18" charset="0"/>
              </a:rPr>
              <a:t> colonialists. </a:t>
            </a:r>
          </a:p>
          <a:p>
            <a:pPr marL="742950" lvl="0" indent="-742950" algn="just">
              <a:buFont typeface="+mj-lt"/>
              <a:buAutoNum type="arabicPeriod" startAt="15"/>
            </a:pPr>
            <a:r>
              <a:rPr lang="en-US" sz="3400" b="1" dirty="0">
                <a:latin typeface="Cambria" panose="02040503050406030204" pitchFamily="18" charset="0"/>
              </a:rPr>
              <a:t>Bright Prospects of Mineral Resources in Africa: </a:t>
            </a:r>
          </a:p>
          <a:p>
            <a:pPr marL="1657350" lvl="2" indent="-742950" algn="just">
              <a:buFont typeface="+mj-lt"/>
              <a:buAutoNum type="alphaLcParenR"/>
            </a:pPr>
            <a:r>
              <a:rPr lang="en-US" sz="3400" b="1" dirty="0">
                <a:latin typeface="Cambria" panose="02040503050406030204" pitchFamily="18" charset="0"/>
              </a:rPr>
              <a:t>Demand for mineral resource growing…</a:t>
            </a:r>
          </a:p>
          <a:p>
            <a:pPr marL="1657350" lvl="2" indent="-742950" algn="just">
              <a:buFont typeface="+mj-lt"/>
              <a:buAutoNum type="alphaLcParenR"/>
            </a:pPr>
            <a:r>
              <a:rPr lang="en-US" sz="3400" b="1" dirty="0">
                <a:latin typeface="Cambria" panose="02040503050406030204" pitchFamily="18" charset="0"/>
              </a:rPr>
              <a:t>Africa unlikely to run out of minerals</a:t>
            </a:r>
          </a:p>
          <a:p>
            <a:pPr marL="0" lvl="0" indent="0" algn="just">
              <a:buNone/>
            </a:pPr>
            <a:endParaRPr lang="en-US" sz="4000" b="1" i="0" u="none" strike="noStrike" baseline="0" dirty="0">
              <a:latin typeface="Cambria" panose="02040503050406030204" pitchFamily="18" charset="0"/>
            </a:endParaRPr>
          </a:p>
          <a:p>
            <a:pPr marL="742950" marR="0" lvl="0" indent="-742950" algn="just" rtl="0">
              <a:buAutoNum type="arabicPeriod" startAt="11"/>
            </a:pPr>
            <a:endParaRPr lang="en-US" sz="4000" b="1" i="0" u="none" strike="noStrike" baseline="0" dirty="0">
              <a:latin typeface="Cambria" panose="02040503050406030204" pitchFamily="18" charset="0"/>
            </a:endParaRPr>
          </a:p>
        </p:txBody>
      </p:sp>
      <p:sp>
        <p:nvSpPr>
          <p:cNvPr id="4" name="Date Placeholder 3">
            <a:extLst>
              <a:ext uri="{FF2B5EF4-FFF2-40B4-BE49-F238E27FC236}">
                <a16:creationId xmlns="" xmlns:a16="http://schemas.microsoft.com/office/drawing/2014/main" id="{6B2F7B88-0AD1-4BE0-832C-6AA204D4789B}"/>
              </a:ext>
            </a:extLst>
          </p:cNvPr>
          <p:cNvSpPr>
            <a:spLocks noGrp="1"/>
          </p:cNvSpPr>
          <p:nvPr>
            <p:ph type="dt" sz="half" idx="10"/>
          </p:nvPr>
        </p:nvSpPr>
        <p:spPr/>
        <p:txBody>
          <a:bodyPr/>
          <a:lstStyle/>
          <a:p>
            <a:fld id="{0D672CDC-D3C2-4CAC-B9E3-0EF7FE4D5971}" type="datetime3">
              <a:rPr lang="en-US" smtClean="0"/>
              <a:t>26 April 2019</a:t>
            </a:fld>
            <a:endParaRPr lang="en-US"/>
          </a:p>
        </p:txBody>
      </p:sp>
      <p:sp>
        <p:nvSpPr>
          <p:cNvPr id="5" name="Footer Placeholder 4">
            <a:extLst>
              <a:ext uri="{FF2B5EF4-FFF2-40B4-BE49-F238E27FC236}">
                <a16:creationId xmlns="" xmlns:a16="http://schemas.microsoft.com/office/drawing/2014/main" id="{CE3E17ED-1F79-4238-82A3-6E44B4312C41}"/>
              </a:ext>
            </a:extLst>
          </p:cNvPr>
          <p:cNvSpPr>
            <a:spLocks noGrp="1"/>
          </p:cNvSpPr>
          <p:nvPr>
            <p:ph type="ftr" sz="quarter" idx="11"/>
          </p:nvPr>
        </p:nvSpPr>
        <p:spPr/>
        <p:txBody>
          <a:bodyPr/>
          <a:lstStyle/>
          <a:p>
            <a:r>
              <a:rPr lang="en-US" dirty="0"/>
              <a:t>PRESENTED BY HE DR. ETUBOM NE. ASUQUO NIGERIA HIGH COMMISSIONER TO UGANDA</a:t>
            </a:r>
          </a:p>
        </p:txBody>
      </p:sp>
      <p:sp>
        <p:nvSpPr>
          <p:cNvPr id="6" name="Slide Number Placeholder 5">
            <a:extLst>
              <a:ext uri="{FF2B5EF4-FFF2-40B4-BE49-F238E27FC236}">
                <a16:creationId xmlns="" xmlns:a16="http://schemas.microsoft.com/office/drawing/2014/main" id="{33B4C89A-4D28-453D-837E-D32F27EF2E32}"/>
              </a:ext>
            </a:extLst>
          </p:cNvPr>
          <p:cNvSpPr>
            <a:spLocks noGrp="1"/>
          </p:cNvSpPr>
          <p:nvPr>
            <p:ph type="sldNum" sz="quarter" idx="12"/>
          </p:nvPr>
        </p:nvSpPr>
        <p:spPr/>
        <p:txBody>
          <a:bodyPr/>
          <a:lstStyle/>
          <a:p>
            <a:fld id="{F38A1B78-D4CC-468E-95B2-CE17C8BECC55}" type="slidenum">
              <a:rPr lang="en-US" smtClean="0"/>
              <a:t>7</a:t>
            </a:fld>
            <a:endParaRPr lang="en-US"/>
          </a:p>
        </p:txBody>
      </p:sp>
    </p:spTree>
    <p:extLst>
      <p:ext uri="{BB962C8B-B14F-4D97-AF65-F5344CB8AC3E}">
        <p14:creationId xmlns:p14="http://schemas.microsoft.com/office/powerpoint/2010/main" val="216888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Documents and Settings\OKSSS\My Documents\My Pictures\questionmark_241.gif">
            <a:extLst>
              <a:ext uri="{FF2B5EF4-FFF2-40B4-BE49-F238E27FC236}">
                <a16:creationId xmlns="" xmlns:a16="http://schemas.microsoft.com/office/drawing/2014/main" id="{F5C9126E-4457-45B9-8674-FDC1475F161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770375" y="1941871"/>
            <a:ext cx="2246313"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1"/>
            <a:ext cx="11062854" cy="1260764"/>
          </a:xfrm>
        </p:spPr>
        <p:txBody>
          <a:bodyPr/>
          <a:lstStyle/>
          <a:p>
            <a:pPr marR="0" rtl="0"/>
            <a:r>
              <a:rPr lang="en-US" sz="4000" b="1" i="0" u="none" strike="noStrike" baseline="0" dirty="0">
                <a:solidFill>
                  <a:schemeClr val="accent1"/>
                </a:solidFill>
                <a:latin typeface="Cambria" panose="02040503050406030204" pitchFamily="18" charset="0"/>
              </a:rPr>
              <a:t>(d).</a:t>
            </a:r>
            <a:r>
              <a:rPr lang="en-US" sz="3600" b="1" i="0" u="none" strike="noStrike" baseline="0" dirty="0">
                <a:solidFill>
                  <a:schemeClr val="accent1"/>
                </a:solidFill>
                <a:latin typeface="Cambria" panose="02040503050406030204" pitchFamily="18" charset="0"/>
              </a:rPr>
              <a:t>	THE FUTURE OF MINING IN AFRICA  (Cont…)</a:t>
            </a:r>
            <a:endParaRPr lang="en-US" sz="4000" b="1" i="0" u="none" strike="noStrike" baseline="0" dirty="0">
              <a:solidFill>
                <a:schemeClr val="accent1"/>
              </a:solidFill>
              <a:latin typeface="Cambria" panose="02040503050406030204" pitchFamily="18" charset="0"/>
            </a:endParaRPr>
          </a:p>
        </p:txBody>
      </p:sp>
      <p:sp>
        <p:nvSpPr>
          <p:cNvPr id="3" name="Text Placeholder 2"/>
          <p:cNvSpPr>
            <a:spLocks noGrp="1"/>
          </p:cNvSpPr>
          <p:nvPr>
            <p:ph type="body" idx="1"/>
          </p:nvPr>
        </p:nvSpPr>
        <p:spPr>
          <a:xfrm>
            <a:off x="838199" y="1534680"/>
            <a:ext cx="11062855" cy="4672156"/>
          </a:xfrm>
        </p:spPr>
        <p:txBody>
          <a:bodyPr>
            <a:noAutofit/>
          </a:bodyPr>
          <a:lstStyle/>
          <a:p>
            <a:pPr marL="0" marR="0" lvl="0" indent="0" algn="just" rtl="0">
              <a:buNone/>
            </a:pPr>
            <a:r>
              <a:rPr lang="en-US" sz="3200" b="1" i="0" u="none" strike="noStrike" baseline="0" dirty="0">
                <a:latin typeface="Cambria" panose="02040503050406030204" pitchFamily="18" charset="0"/>
              </a:rPr>
              <a:t>Challenges raises four questions:</a:t>
            </a:r>
          </a:p>
          <a:p>
            <a:pPr marL="571500" lvl="0" indent="-571500" algn="just">
              <a:buFont typeface="+mj-lt"/>
              <a:buAutoNum type="romanLcPeriod"/>
            </a:pPr>
            <a:r>
              <a:rPr lang="en-US" sz="3200" b="1" dirty="0">
                <a:latin typeface="Cambria" panose="02040503050406030204" pitchFamily="18" charset="0"/>
              </a:rPr>
              <a:t>What Science &amp; Information are needed to produce more natural resources?</a:t>
            </a:r>
          </a:p>
          <a:p>
            <a:pPr marL="571500" lvl="0" indent="-571500" algn="just">
              <a:buFont typeface="+mj-lt"/>
              <a:buAutoNum type="romanLcPeriod"/>
            </a:pPr>
            <a:r>
              <a:rPr lang="en-US" sz="3200" b="1" dirty="0">
                <a:latin typeface="Cambria" panose="02040503050406030204" pitchFamily="18" charset="0"/>
              </a:rPr>
              <a:t>What Infrastructure do we need in to produce that science?</a:t>
            </a:r>
          </a:p>
          <a:p>
            <a:pPr marL="571500" lvl="0" indent="-571500" algn="just">
              <a:buFont typeface="+mj-lt"/>
              <a:buAutoNum type="romanLcPeriod"/>
            </a:pPr>
            <a:r>
              <a:rPr lang="en-US" sz="3200" b="1" dirty="0">
                <a:latin typeface="Cambria" panose="02040503050406030204" pitchFamily="18" charset="0"/>
              </a:rPr>
              <a:t>What is the role of Government in this process?</a:t>
            </a:r>
          </a:p>
          <a:p>
            <a:pPr marL="571500" lvl="0" indent="-571500" algn="just">
              <a:buFont typeface="+mj-lt"/>
              <a:buAutoNum type="romanLcPeriod"/>
            </a:pPr>
            <a:r>
              <a:rPr lang="en-US" sz="3200" b="1" dirty="0">
                <a:latin typeface="Cambria" panose="02040503050406030204" pitchFamily="18" charset="0"/>
              </a:rPr>
              <a:t>How do we address the social challenges arising from mineral exploration and exploitation?</a:t>
            </a:r>
          </a:p>
          <a:p>
            <a:pPr marL="0" marR="0" lvl="0" indent="0" algn="just" rtl="0">
              <a:buNone/>
            </a:pPr>
            <a:endParaRPr lang="en-US" sz="3200" b="1" i="0" u="none" strike="noStrike" baseline="0" dirty="0">
              <a:latin typeface="Cambria" panose="02040503050406030204" pitchFamily="18" charset="0"/>
            </a:endParaRPr>
          </a:p>
          <a:p>
            <a:pPr marL="0" marR="0" lvl="0" indent="0" algn="just" rtl="0">
              <a:buNone/>
            </a:pPr>
            <a:endParaRPr lang="en-US" sz="3200" b="1" i="0" u="none" strike="noStrike" baseline="0" dirty="0">
              <a:latin typeface="Cambria" panose="02040503050406030204" pitchFamily="18" charset="0"/>
            </a:endParaRPr>
          </a:p>
        </p:txBody>
      </p:sp>
      <p:sp>
        <p:nvSpPr>
          <p:cNvPr id="4" name="Date Placeholder 3">
            <a:extLst>
              <a:ext uri="{FF2B5EF4-FFF2-40B4-BE49-F238E27FC236}">
                <a16:creationId xmlns="" xmlns:a16="http://schemas.microsoft.com/office/drawing/2014/main" id="{015FFEA0-3646-4D4C-9A1A-EA024497E3BB}"/>
              </a:ext>
            </a:extLst>
          </p:cNvPr>
          <p:cNvSpPr>
            <a:spLocks noGrp="1"/>
          </p:cNvSpPr>
          <p:nvPr>
            <p:ph type="dt" sz="half" idx="10"/>
          </p:nvPr>
        </p:nvSpPr>
        <p:spPr/>
        <p:txBody>
          <a:bodyPr/>
          <a:lstStyle/>
          <a:p>
            <a:fld id="{CFE8B5CD-1332-48AA-A328-246BAB9F0434}" type="datetime3">
              <a:rPr lang="en-US" smtClean="0"/>
              <a:t>26 April 2019</a:t>
            </a:fld>
            <a:endParaRPr lang="en-US"/>
          </a:p>
        </p:txBody>
      </p:sp>
      <p:sp>
        <p:nvSpPr>
          <p:cNvPr id="5" name="Footer Placeholder 4">
            <a:extLst>
              <a:ext uri="{FF2B5EF4-FFF2-40B4-BE49-F238E27FC236}">
                <a16:creationId xmlns="" xmlns:a16="http://schemas.microsoft.com/office/drawing/2014/main" id="{A414B14A-0323-41E1-B53E-5AC4AF30C576}"/>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2851C0D4-81C0-4A02-80F2-071465D20413}"/>
              </a:ext>
            </a:extLst>
          </p:cNvPr>
          <p:cNvSpPr>
            <a:spLocks noGrp="1"/>
          </p:cNvSpPr>
          <p:nvPr>
            <p:ph type="sldNum" sz="quarter" idx="12"/>
          </p:nvPr>
        </p:nvSpPr>
        <p:spPr/>
        <p:txBody>
          <a:bodyPr/>
          <a:lstStyle/>
          <a:p>
            <a:fld id="{F38A1B78-D4CC-468E-95B2-CE17C8BECC55}" type="slidenum">
              <a:rPr lang="en-US" smtClean="0"/>
              <a:t>8</a:t>
            </a:fld>
            <a:endParaRPr lang="en-US"/>
          </a:p>
        </p:txBody>
      </p:sp>
    </p:spTree>
    <p:extLst>
      <p:ext uri="{BB962C8B-B14F-4D97-AF65-F5344CB8AC3E}">
        <p14:creationId xmlns:p14="http://schemas.microsoft.com/office/powerpoint/2010/main" val="69899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sz="3600" b="1" i="0" u="none" strike="noStrike" baseline="0" dirty="0">
                <a:solidFill>
                  <a:schemeClr val="accent1"/>
                </a:solidFill>
                <a:latin typeface="Cambria" panose="02040503050406030204" pitchFamily="18" charset="0"/>
              </a:rPr>
              <a:t>(e).	THE FUTURE OF AFRICAN ENERGY RESOURCES</a:t>
            </a:r>
          </a:p>
        </p:txBody>
      </p:sp>
      <p:sp>
        <p:nvSpPr>
          <p:cNvPr id="3" name="Text Placeholder 2"/>
          <p:cNvSpPr>
            <a:spLocks noGrp="1"/>
          </p:cNvSpPr>
          <p:nvPr>
            <p:ph type="body" idx="1"/>
          </p:nvPr>
        </p:nvSpPr>
        <p:spPr/>
        <p:txBody>
          <a:bodyPr>
            <a:noAutofit/>
          </a:bodyPr>
          <a:lstStyle/>
          <a:p>
            <a:pPr marL="0" marR="0" lvl="0" indent="0" algn="just" rtl="0">
              <a:buNone/>
            </a:pPr>
            <a:r>
              <a:rPr lang="en-US" sz="3400" b="1" i="0" u="none" strike="noStrike" baseline="0" dirty="0">
                <a:latin typeface="Cambria" panose="02040503050406030204" pitchFamily="18" charset="0"/>
              </a:rPr>
              <a:t>16.	Africa produces/consumes very little energy by 	international standards despite its high potential.</a:t>
            </a:r>
          </a:p>
          <a:p>
            <a:pPr marL="514350" marR="0" lvl="0" indent="-514350" algn="just" rtl="0">
              <a:buAutoNum type="arabicPeriod" startAt="17"/>
            </a:pPr>
            <a:r>
              <a:rPr lang="en-US" sz="3400" b="1" i="0" u="none" strike="noStrike" baseline="0" dirty="0">
                <a:latin typeface="Cambria" panose="02040503050406030204" pitchFamily="18" charset="0"/>
              </a:rPr>
              <a:t> 	Energy </a:t>
            </a:r>
            <a:r>
              <a:rPr lang="en-US" sz="3400" b="1" dirty="0">
                <a:latin typeface="Cambria" panose="02040503050406030204" pitchFamily="18" charset="0"/>
              </a:rPr>
              <a:t>is </a:t>
            </a:r>
            <a:r>
              <a:rPr lang="en-US" sz="3400" b="1" i="0" u="none" strike="noStrike" baseline="0" dirty="0">
                <a:latin typeface="Cambria" panose="02040503050406030204" pitchFamily="18" charset="0"/>
              </a:rPr>
              <a:t>at the core of the issues to be resolved 	for Africa to develop.</a:t>
            </a:r>
          </a:p>
          <a:p>
            <a:pPr marL="514350" lvl="0" indent="-514350" algn="just">
              <a:buAutoNum type="arabicPeriod" startAt="17"/>
            </a:pPr>
            <a:r>
              <a:rPr lang="en-US" sz="3400" b="1" i="0" u="none" strike="noStrike" baseline="0" dirty="0">
                <a:latin typeface="Cambria" panose="02040503050406030204" pitchFamily="18" charset="0"/>
              </a:rPr>
              <a:t>  	</a:t>
            </a:r>
            <a:r>
              <a:rPr lang="en-US" sz="3200" b="1" dirty="0">
                <a:solidFill>
                  <a:prstClr val="black"/>
                </a:solidFill>
                <a:latin typeface="Cambria" panose="02040503050406030204" pitchFamily="18" charset="0"/>
              </a:rPr>
              <a:t>African countries have to harness their own 	vast 	energy resources to sustain economic growth.</a:t>
            </a:r>
          </a:p>
          <a:p>
            <a:pPr marL="514350" lvl="0" indent="-514350" algn="just">
              <a:buAutoNum type="arabicPeriod" startAt="17"/>
            </a:pPr>
            <a:r>
              <a:rPr lang="en-US" sz="3200" b="1" dirty="0">
                <a:latin typeface="Cambria" panose="02040503050406030204" pitchFamily="18" charset="0"/>
              </a:rPr>
              <a:t>  	Africa is rich in energy resources, but poor in 	energy supply to its people; and this hinders 	economic development.</a:t>
            </a:r>
            <a:endParaRPr lang="en-US" sz="3200" b="1" dirty="0">
              <a:solidFill>
                <a:prstClr val="black"/>
              </a:solidFill>
              <a:latin typeface="Cambria" panose="02040503050406030204" pitchFamily="18" charset="0"/>
            </a:endParaRPr>
          </a:p>
          <a:p>
            <a:pPr marL="514350" lvl="0" indent="-514350" algn="just">
              <a:buAutoNum type="arabicPeriod" startAt="17"/>
            </a:pPr>
            <a:endParaRPr lang="en-US" sz="3400" b="1" i="0" u="none" strike="noStrike" baseline="0" dirty="0">
              <a:latin typeface="Cambria" panose="02040503050406030204" pitchFamily="18" charset="0"/>
            </a:endParaRPr>
          </a:p>
        </p:txBody>
      </p:sp>
      <p:sp>
        <p:nvSpPr>
          <p:cNvPr id="4" name="Date Placeholder 3">
            <a:extLst>
              <a:ext uri="{FF2B5EF4-FFF2-40B4-BE49-F238E27FC236}">
                <a16:creationId xmlns="" xmlns:a16="http://schemas.microsoft.com/office/drawing/2014/main" id="{1FE6D2C7-D18A-4530-89D2-3211C9C77D89}"/>
              </a:ext>
            </a:extLst>
          </p:cNvPr>
          <p:cNvSpPr>
            <a:spLocks noGrp="1"/>
          </p:cNvSpPr>
          <p:nvPr>
            <p:ph type="dt" sz="half" idx="10"/>
          </p:nvPr>
        </p:nvSpPr>
        <p:spPr/>
        <p:txBody>
          <a:bodyPr/>
          <a:lstStyle/>
          <a:p>
            <a:fld id="{B858ACF6-2DF7-4E70-A7AE-D9F9CD6BC368}" type="datetime3">
              <a:rPr lang="en-US" smtClean="0"/>
              <a:t>26 April 2019</a:t>
            </a:fld>
            <a:endParaRPr lang="en-US"/>
          </a:p>
        </p:txBody>
      </p:sp>
      <p:sp>
        <p:nvSpPr>
          <p:cNvPr id="5" name="Footer Placeholder 4">
            <a:extLst>
              <a:ext uri="{FF2B5EF4-FFF2-40B4-BE49-F238E27FC236}">
                <a16:creationId xmlns="" xmlns:a16="http://schemas.microsoft.com/office/drawing/2014/main" id="{668E469D-3BAA-450B-BC62-4DCBCD83EAC5}"/>
              </a:ext>
            </a:extLst>
          </p:cNvPr>
          <p:cNvSpPr>
            <a:spLocks noGrp="1"/>
          </p:cNvSpPr>
          <p:nvPr>
            <p:ph type="ftr" sz="quarter" idx="11"/>
          </p:nvPr>
        </p:nvSpPr>
        <p:spPr/>
        <p:txBody>
          <a:bodyPr/>
          <a:lstStyle/>
          <a:p>
            <a:r>
              <a:rPr lang="en-US"/>
              <a:t>PRESENTED BY HE DR. ETUBOM NE. ASUQUO NIGERIA HIGH COMMISSIONER TO UGANDA</a:t>
            </a:r>
          </a:p>
        </p:txBody>
      </p:sp>
      <p:sp>
        <p:nvSpPr>
          <p:cNvPr id="6" name="Slide Number Placeholder 5">
            <a:extLst>
              <a:ext uri="{FF2B5EF4-FFF2-40B4-BE49-F238E27FC236}">
                <a16:creationId xmlns="" xmlns:a16="http://schemas.microsoft.com/office/drawing/2014/main" id="{7C7FC00F-F1B9-499E-8A3A-657A84CBDC74}"/>
              </a:ext>
            </a:extLst>
          </p:cNvPr>
          <p:cNvSpPr>
            <a:spLocks noGrp="1"/>
          </p:cNvSpPr>
          <p:nvPr>
            <p:ph type="sldNum" sz="quarter" idx="12"/>
          </p:nvPr>
        </p:nvSpPr>
        <p:spPr/>
        <p:txBody>
          <a:bodyPr/>
          <a:lstStyle/>
          <a:p>
            <a:fld id="{F38A1B78-D4CC-468E-95B2-CE17C8BECC55}" type="slidenum">
              <a:rPr lang="en-US" smtClean="0"/>
              <a:t>9</a:t>
            </a:fld>
            <a:endParaRPr lang="en-US"/>
          </a:p>
        </p:txBody>
      </p:sp>
    </p:spTree>
    <p:extLst>
      <p:ext uri="{BB962C8B-B14F-4D97-AF65-F5344CB8AC3E}">
        <p14:creationId xmlns:p14="http://schemas.microsoft.com/office/powerpoint/2010/main" val="116396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 PRESENTATION ON ENERGY &amp; GAS</Template>
  <TotalTime>640</TotalTime>
  <Words>1402</Words>
  <Application>Microsoft Office PowerPoint</Application>
  <PresentationFormat>Custom</PresentationFormat>
  <Paragraphs>194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AEMI HIGH-LEVEL ENERGY &amp; MINING CONFERENCE</vt:lpstr>
      <vt:lpstr>    Introduction</vt:lpstr>
      <vt:lpstr>      OUTLINE</vt:lpstr>
      <vt:lpstr>DEFINITIONS:</vt:lpstr>
      <vt:lpstr> SOURCES OF ENERGY:</vt:lpstr>
      <vt:lpstr>AFRICA’S 10 KEY MINERAL RESOURCES</vt:lpstr>
      <vt:lpstr>(d).  THE FUTURE OF MINING IN AFRICA</vt:lpstr>
      <vt:lpstr>(d). THE FUTURE OF MINING IN AFRICA  (Cont…)</vt:lpstr>
      <vt:lpstr>(e). THE FUTURE OF AFRICAN ENERGY RESOURCES</vt:lpstr>
      <vt:lpstr>OIL AND GAS SECTOR IN NIGERIA - CURRENT ISSUES</vt:lpstr>
      <vt:lpstr>OIL AND GAS SECTOR IN NIGERIA - CURRENT ISSUES (cont …)</vt:lpstr>
      <vt:lpstr>MAJOR PROBLEMS AFFECTING NIGERIA’S OIL INDUSTRY </vt:lpstr>
      <vt:lpstr>MAJOR PROBLEMS AFFECTING THE NIGERIA’S OIL INDUSTRY  (cont…)</vt:lpstr>
      <vt:lpstr>MAJOR PROBLEMS AFFECTING THE  NIGERIA’S OIL INDUSTRY  (cont…)</vt:lpstr>
      <vt:lpstr>  SUMMARY </vt:lpstr>
      <vt:lpstr>   SUMMARY (Cont…)</vt:lpstr>
      <vt:lpstr>    SUMMARY (Cont…)</vt:lpstr>
      <vt:lpstr>    SUMMARY (Cont…)</vt:lpstr>
      <vt:lpstr>  CONCLUSION: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AEMI HIGH-LEVEL ENERGY &amp; MINING CONFERENCE, PAPER</dc:title>
  <dc:creator>ADMN</dc:creator>
  <cp:lastModifiedBy>ADMN</cp:lastModifiedBy>
  <cp:revision>103</cp:revision>
  <cp:lastPrinted>2019-04-26T10:19:09Z</cp:lastPrinted>
  <dcterms:created xsi:type="dcterms:W3CDTF">2019-04-24T08:46:25Z</dcterms:created>
  <dcterms:modified xsi:type="dcterms:W3CDTF">2019-04-26T10:29:44Z</dcterms:modified>
</cp:coreProperties>
</file>